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12192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4"/>
  </p:normalViewPr>
  <p:slideViewPr>
    <p:cSldViewPr>
      <p:cViewPr varScale="1">
        <p:scale>
          <a:sx n="104" d="100"/>
          <a:sy n="104" d="100"/>
        </p:scale>
        <p:origin x="896" y="192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7/14/23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7/14/23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91116" y="0"/>
            <a:ext cx="2500883" cy="6856473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3339084" y="1976627"/>
            <a:ext cx="27940" cy="4415155"/>
          </a:xfrm>
          <a:custGeom>
            <a:avLst/>
            <a:gdLst/>
            <a:ahLst/>
            <a:cxnLst/>
            <a:rect l="l" t="t" r="r" b="b"/>
            <a:pathLst>
              <a:path w="27939" h="4415155">
                <a:moveTo>
                  <a:pt x="0" y="0"/>
                </a:moveTo>
                <a:lnTo>
                  <a:pt x="27431" y="0"/>
                </a:lnTo>
              </a:path>
              <a:path w="27939" h="4415155">
                <a:moveTo>
                  <a:pt x="13715" y="12192"/>
                </a:moveTo>
                <a:lnTo>
                  <a:pt x="13715" y="4415028"/>
                </a:lnTo>
              </a:path>
            </a:pathLst>
          </a:custGeom>
          <a:ln w="2362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69391" y="1239011"/>
            <a:ext cx="2870200" cy="749935"/>
          </a:xfrm>
          <a:custGeom>
            <a:avLst/>
            <a:gdLst/>
            <a:ahLst/>
            <a:cxnLst/>
            <a:rect l="l" t="t" r="r" b="b"/>
            <a:pathLst>
              <a:path w="2870200" h="749935">
                <a:moveTo>
                  <a:pt x="2869692" y="0"/>
                </a:moveTo>
                <a:lnTo>
                  <a:pt x="0" y="0"/>
                </a:lnTo>
                <a:lnTo>
                  <a:pt x="0" y="749808"/>
                </a:lnTo>
                <a:lnTo>
                  <a:pt x="2869692" y="749808"/>
                </a:lnTo>
                <a:lnTo>
                  <a:pt x="2869692" y="0"/>
                </a:lnTo>
                <a:close/>
              </a:path>
            </a:pathLst>
          </a:custGeom>
          <a:solidFill>
            <a:srgbClr val="EA4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83280" y="1239011"/>
            <a:ext cx="2752725" cy="749935"/>
          </a:xfrm>
          <a:custGeom>
            <a:avLst/>
            <a:gdLst/>
            <a:ahLst/>
            <a:cxnLst/>
            <a:rect l="l" t="t" r="r" b="b"/>
            <a:pathLst>
              <a:path w="2752725" h="749935">
                <a:moveTo>
                  <a:pt x="2752344" y="0"/>
                </a:moveTo>
                <a:lnTo>
                  <a:pt x="0" y="0"/>
                </a:lnTo>
                <a:lnTo>
                  <a:pt x="0" y="749808"/>
                </a:lnTo>
                <a:lnTo>
                  <a:pt x="2752344" y="749808"/>
                </a:lnTo>
                <a:lnTo>
                  <a:pt x="2752344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2783586" y="1504949"/>
            <a:ext cx="3287395" cy="411480"/>
          </a:xfrm>
          <a:custGeom>
            <a:avLst/>
            <a:gdLst/>
            <a:ahLst/>
            <a:cxnLst/>
            <a:rect l="l" t="t" r="r" b="b"/>
            <a:pathLst>
              <a:path w="3287395" h="411480">
                <a:moveTo>
                  <a:pt x="0" y="411479"/>
                </a:moveTo>
                <a:lnTo>
                  <a:pt x="381063" y="411479"/>
                </a:lnTo>
                <a:lnTo>
                  <a:pt x="381063" y="0"/>
                </a:lnTo>
                <a:lnTo>
                  <a:pt x="0" y="0"/>
                </a:lnTo>
                <a:lnTo>
                  <a:pt x="0" y="411479"/>
                </a:lnTo>
                <a:close/>
              </a:path>
              <a:path w="3287395" h="411480">
                <a:moveTo>
                  <a:pt x="2904998" y="411479"/>
                </a:moveTo>
                <a:lnTo>
                  <a:pt x="3287331" y="411479"/>
                </a:lnTo>
                <a:lnTo>
                  <a:pt x="3287331" y="0"/>
                </a:lnTo>
                <a:lnTo>
                  <a:pt x="2904998" y="0"/>
                </a:lnTo>
                <a:lnTo>
                  <a:pt x="2904998" y="411479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6142482" y="1965197"/>
            <a:ext cx="0" cy="4427220"/>
          </a:xfrm>
          <a:custGeom>
            <a:avLst/>
            <a:gdLst/>
            <a:ahLst/>
            <a:cxnLst/>
            <a:rect l="l" t="t" r="r" b="b"/>
            <a:pathLst>
              <a:path h="4427220">
                <a:moveTo>
                  <a:pt x="0" y="0"/>
                </a:moveTo>
                <a:lnTo>
                  <a:pt x="0" y="4427220"/>
                </a:lnTo>
              </a:path>
            </a:pathLst>
          </a:custGeom>
          <a:ln w="2857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9047988" y="1976627"/>
            <a:ext cx="27940" cy="4415155"/>
          </a:xfrm>
          <a:custGeom>
            <a:avLst/>
            <a:gdLst/>
            <a:ahLst/>
            <a:cxnLst/>
            <a:rect l="l" t="t" r="r" b="b"/>
            <a:pathLst>
              <a:path w="27940" h="4415155">
                <a:moveTo>
                  <a:pt x="0" y="0"/>
                </a:moveTo>
                <a:lnTo>
                  <a:pt x="27431" y="0"/>
                </a:lnTo>
              </a:path>
              <a:path w="27940" h="4415155">
                <a:moveTo>
                  <a:pt x="12191" y="12192"/>
                </a:moveTo>
                <a:lnTo>
                  <a:pt x="12191" y="4415028"/>
                </a:lnTo>
              </a:path>
            </a:pathLst>
          </a:custGeom>
          <a:ln w="2362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6178296" y="1239011"/>
            <a:ext cx="2870200" cy="749935"/>
          </a:xfrm>
          <a:custGeom>
            <a:avLst/>
            <a:gdLst/>
            <a:ahLst/>
            <a:cxnLst/>
            <a:rect l="l" t="t" r="r" b="b"/>
            <a:pathLst>
              <a:path w="2870200" h="749935">
                <a:moveTo>
                  <a:pt x="2869692" y="0"/>
                </a:moveTo>
                <a:lnTo>
                  <a:pt x="0" y="0"/>
                </a:lnTo>
                <a:lnTo>
                  <a:pt x="0" y="749808"/>
                </a:lnTo>
                <a:lnTo>
                  <a:pt x="2869692" y="749808"/>
                </a:lnTo>
                <a:lnTo>
                  <a:pt x="2869692" y="0"/>
                </a:lnTo>
                <a:close/>
              </a:path>
            </a:pathLst>
          </a:custGeom>
          <a:solidFill>
            <a:srgbClr val="BCBC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8494014" y="1504949"/>
            <a:ext cx="381000" cy="413384"/>
          </a:xfrm>
          <a:custGeom>
            <a:avLst/>
            <a:gdLst/>
            <a:ahLst/>
            <a:cxnLst/>
            <a:rect l="l" t="t" r="r" b="b"/>
            <a:pathLst>
              <a:path w="381000" h="413385">
                <a:moveTo>
                  <a:pt x="0" y="413003"/>
                </a:moveTo>
                <a:lnTo>
                  <a:pt x="381000" y="413003"/>
                </a:lnTo>
                <a:lnTo>
                  <a:pt x="381000" y="0"/>
                </a:lnTo>
                <a:lnTo>
                  <a:pt x="0" y="0"/>
                </a:lnTo>
                <a:lnTo>
                  <a:pt x="0" y="413003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bg object 2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95599" y="1562099"/>
            <a:ext cx="164592" cy="138684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91027" y="1726692"/>
            <a:ext cx="169163" cy="118872"/>
          </a:xfrm>
          <a:prstGeom prst="rect">
            <a:avLst/>
          </a:prstGeom>
        </p:spPr>
      </p:pic>
      <p:sp>
        <p:nvSpPr>
          <p:cNvPr id="27" name="bg object 27"/>
          <p:cNvSpPr/>
          <p:nvPr/>
        </p:nvSpPr>
        <p:spPr>
          <a:xfrm>
            <a:off x="2848356" y="1540763"/>
            <a:ext cx="252095" cy="337185"/>
          </a:xfrm>
          <a:custGeom>
            <a:avLst/>
            <a:gdLst/>
            <a:ahLst/>
            <a:cxnLst/>
            <a:rect l="l" t="t" r="r" b="b"/>
            <a:pathLst>
              <a:path w="252094" h="337185">
                <a:moveTo>
                  <a:pt x="252095" y="37846"/>
                </a:moveTo>
                <a:lnTo>
                  <a:pt x="243840" y="37846"/>
                </a:lnTo>
                <a:lnTo>
                  <a:pt x="243840" y="324866"/>
                </a:lnTo>
                <a:lnTo>
                  <a:pt x="241808" y="324866"/>
                </a:lnTo>
                <a:lnTo>
                  <a:pt x="241808" y="328549"/>
                </a:lnTo>
                <a:lnTo>
                  <a:pt x="12065" y="328549"/>
                </a:lnTo>
                <a:lnTo>
                  <a:pt x="8255" y="324739"/>
                </a:lnTo>
                <a:lnTo>
                  <a:pt x="8255" y="41910"/>
                </a:lnTo>
                <a:lnTo>
                  <a:pt x="12065" y="38100"/>
                </a:lnTo>
                <a:lnTo>
                  <a:pt x="88265" y="38100"/>
                </a:lnTo>
                <a:lnTo>
                  <a:pt x="88265" y="13970"/>
                </a:lnTo>
                <a:lnTo>
                  <a:pt x="93345" y="8890"/>
                </a:lnTo>
                <a:lnTo>
                  <a:pt x="167640" y="8890"/>
                </a:lnTo>
                <a:lnTo>
                  <a:pt x="165735" y="6350"/>
                </a:lnTo>
                <a:lnTo>
                  <a:pt x="159385" y="1905"/>
                </a:lnTo>
                <a:lnTo>
                  <a:pt x="151130" y="0"/>
                </a:lnTo>
                <a:lnTo>
                  <a:pt x="100330" y="0"/>
                </a:lnTo>
                <a:lnTo>
                  <a:pt x="92710" y="1905"/>
                </a:lnTo>
                <a:lnTo>
                  <a:pt x="85725" y="6350"/>
                </a:lnTo>
                <a:lnTo>
                  <a:pt x="81280" y="13335"/>
                </a:lnTo>
                <a:lnTo>
                  <a:pt x="79375" y="20955"/>
                </a:lnTo>
                <a:lnTo>
                  <a:pt x="79375" y="29845"/>
                </a:lnTo>
                <a:lnTo>
                  <a:pt x="6985" y="29845"/>
                </a:lnTo>
                <a:lnTo>
                  <a:pt x="0" y="37465"/>
                </a:lnTo>
                <a:lnTo>
                  <a:pt x="0" y="329184"/>
                </a:lnTo>
                <a:lnTo>
                  <a:pt x="6985" y="336804"/>
                </a:lnTo>
                <a:lnTo>
                  <a:pt x="244475" y="336804"/>
                </a:lnTo>
                <a:lnTo>
                  <a:pt x="252095" y="329184"/>
                </a:lnTo>
                <a:lnTo>
                  <a:pt x="252095" y="328676"/>
                </a:lnTo>
                <a:lnTo>
                  <a:pt x="252095" y="328549"/>
                </a:lnTo>
                <a:lnTo>
                  <a:pt x="252095" y="324866"/>
                </a:lnTo>
                <a:lnTo>
                  <a:pt x="252095" y="3784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bg object 2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911220" y="1549653"/>
            <a:ext cx="185801" cy="70865"/>
          </a:xfrm>
          <a:prstGeom prst="rect">
            <a:avLst/>
          </a:prstGeom>
        </p:spPr>
      </p:pic>
      <p:sp>
        <p:nvSpPr>
          <p:cNvPr id="29" name="bg object 29"/>
          <p:cNvSpPr/>
          <p:nvPr/>
        </p:nvSpPr>
        <p:spPr>
          <a:xfrm>
            <a:off x="8545195" y="1675256"/>
            <a:ext cx="316865" cy="148590"/>
          </a:xfrm>
          <a:custGeom>
            <a:avLst/>
            <a:gdLst/>
            <a:ahLst/>
            <a:cxnLst/>
            <a:rect l="l" t="t" r="r" b="b"/>
            <a:pathLst>
              <a:path w="316865" h="148589">
                <a:moveTo>
                  <a:pt x="316865" y="12700"/>
                </a:moveTo>
                <a:lnTo>
                  <a:pt x="315722" y="10160"/>
                </a:lnTo>
                <a:lnTo>
                  <a:pt x="313055" y="4445"/>
                </a:lnTo>
                <a:lnTo>
                  <a:pt x="304165" y="635"/>
                </a:lnTo>
                <a:lnTo>
                  <a:pt x="302260" y="0"/>
                </a:lnTo>
                <a:lnTo>
                  <a:pt x="65405" y="0"/>
                </a:lnTo>
                <a:lnTo>
                  <a:pt x="60325" y="3810"/>
                </a:lnTo>
                <a:lnTo>
                  <a:pt x="0" y="148336"/>
                </a:lnTo>
                <a:lnTo>
                  <a:pt x="170180" y="148336"/>
                </a:lnTo>
                <a:lnTo>
                  <a:pt x="170180" y="138938"/>
                </a:lnTo>
                <a:lnTo>
                  <a:pt x="14605" y="138938"/>
                </a:lnTo>
                <a:lnTo>
                  <a:pt x="67310" y="10795"/>
                </a:lnTo>
                <a:lnTo>
                  <a:pt x="69215" y="10160"/>
                </a:lnTo>
                <a:lnTo>
                  <a:pt x="302895" y="10160"/>
                </a:lnTo>
                <a:lnTo>
                  <a:pt x="304800" y="12065"/>
                </a:lnTo>
                <a:lnTo>
                  <a:pt x="304800" y="15875"/>
                </a:lnTo>
                <a:lnTo>
                  <a:pt x="285750" y="60833"/>
                </a:lnTo>
                <a:lnTo>
                  <a:pt x="294640" y="64008"/>
                </a:lnTo>
                <a:lnTo>
                  <a:pt x="316865" y="127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0" name="bg object 3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682228" y="1744980"/>
            <a:ext cx="179831" cy="179832"/>
          </a:xfrm>
          <a:prstGeom prst="rect">
            <a:avLst/>
          </a:prstGeom>
        </p:spPr>
      </p:pic>
      <p:sp>
        <p:nvSpPr>
          <p:cNvPr id="31" name="bg object 31"/>
          <p:cNvSpPr/>
          <p:nvPr/>
        </p:nvSpPr>
        <p:spPr>
          <a:xfrm>
            <a:off x="8532876" y="1589532"/>
            <a:ext cx="292735" cy="234950"/>
          </a:xfrm>
          <a:custGeom>
            <a:avLst/>
            <a:gdLst/>
            <a:ahLst/>
            <a:cxnLst/>
            <a:rect l="l" t="t" r="r" b="b"/>
            <a:pathLst>
              <a:path w="292734" h="234950">
                <a:moveTo>
                  <a:pt x="100965" y="0"/>
                </a:moveTo>
                <a:lnTo>
                  <a:pt x="6350" y="0"/>
                </a:lnTo>
                <a:lnTo>
                  <a:pt x="0" y="6350"/>
                </a:lnTo>
                <a:lnTo>
                  <a:pt x="0" y="234695"/>
                </a:lnTo>
                <a:lnTo>
                  <a:pt x="9525" y="234695"/>
                </a:lnTo>
                <a:lnTo>
                  <a:pt x="9525" y="11429"/>
                </a:lnTo>
                <a:lnTo>
                  <a:pt x="12065" y="9525"/>
                </a:lnTo>
                <a:lnTo>
                  <a:pt x="99695" y="9525"/>
                </a:lnTo>
                <a:lnTo>
                  <a:pt x="151002" y="42037"/>
                </a:lnTo>
                <a:lnTo>
                  <a:pt x="153543" y="43306"/>
                </a:lnTo>
                <a:lnTo>
                  <a:pt x="281177" y="43306"/>
                </a:lnTo>
                <a:lnTo>
                  <a:pt x="283082" y="45212"/>
                </a:lnTo>
                <a:lnTo>
                  <a:pt x="283082" y="76326"/>
                </a:lnTo>
                <a:lnTo>
                  <a:pt x="292607" y="76326"/>
                </a:lnTo>
                <a:lnTo>
                  <a:pt x="292607" y="40131"/>
                </a:lnTo>
                <a:lnTo>
                  <a:pt x="286257" y="33019"/>
                </a:lnTo>
                <a:lnTo>
                  <a:pt x="154813" y="33019"/>
                </a:lnTo>
                <a:lnTo>
                  <a:pt x="103504" y="634"/>
                </a:lnTo>
                <a:lnTo>
                  <a:pt x="1009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510540" y="911352"/>
            <a:ext cx="609600" cy="76200"/>
          </a:xfrm>
          <a:custGeom>
            <a:avLst/>
            <a:gdLst/>
            <a:ahLst/>
            <a:cxnLst/>
            <a:rect l="l" t="t" r="r" b="b"/>
            <a:pathLst>
              <a:path w="609600" h="76200">
                <a:moveTo>
                  <a:pt x="609600" y="0"/>
                </a:moveTo>
                <a:lnTo>
                  <a:pt x="0" y="0"/>
                </a:lnTo>
                <a:lnTo>
                  <a:pt x="0" y="76200"/>
                </a:lnTo>
                <a:lnTo>
                  <a:pt x="609600" y="76200"/>
                </a:lnTo>
                <a:lnTo>
                  <a:pt x="6096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7/14/23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7/14/23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7/14/23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16094" y="3281552"/>
            <a:ext cx="3559810" cy="5137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82953" y="1708150"/>
            <a:ext cx="9626092" cy="4051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7/14/23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19600" y="3276600"/>
            <a:ext cx="3559810" cy="5137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254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Harley&amp;Dikkinson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57400" y="4114800"/>
            <a:ext cx="8644255" cy="137537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ts val="2990"/>
              </a:lnSpc>
              <a:spcBef>
                <a:spcPts val="105"/>
              </a:spcBef>
              <a:tabLst>
                <a:tab pos="1760855" algn="l"/>
              </a:tabLst>
            </a:pPr>
            <a:r>
              <a:rPr sz="2400" dirty="0">
                <a:latin typeface="Lucida Sans Unicode"/>
                <a:cs typeface="Lucida Sans Unicode"/>
              </a:rPr>
              <a:t>La</a:t>
            </a:r>
            <a:r>
              <a:rPr sz="2400" spc="15" dirty="0">
                <a:latin typeface="Lucida Sans Unicode"/>
                <a:cs typeface="Lucida Sans Unicode"/>
              </a:rPr>
              <a:t> </a:t>
            </a:r>
            <a:r>
              <a:rPr sz="2400" spc="-5" dirty="0">
                <a:latin typeface="Lucida Sans Unicode"/>
                <a:cs typeface="Lucida Sans Unicode"/>
              </a:rPr>
              <a:t>liquidazione</a:t>
            </a:r>
            <a:r>
              <a:rPr sz="2400" spc="-25" dirty="0">
                <a:latin typeface="Lucida Sans Unicode"/>
                <a:cs typeface="Lucida Sans Unicode"/>
              </a:rPr>
              <a:t> </a:t>
            </a:r>
            <a:r>
              <a:rPr sz="2400" spc="-5" dirty="0">
                <a:latin typeface="Lucida Sans Unicode"/>
                <a:cs typeface="Lucida Sans Unicode"/>
              </a:rPr>
              <a:t>dei</a:t>
            </a:r>
            <a:r>
              <a:rPr sz="2400" spc="60" dirty="0">
                <a:latin typeface="Lucida Sans Unicode"/>
                <a:cs typeface="Lucida Sans Unicode"/>
              </a:rPr>
              <a:t> </a:t>
            </a:r>
            <a:r>
              <a:rPr sz="2400" spc="-5" dirty="0">
                <a:latin typeface="Lucida Sans Unicode"/>
                <a:cs typeface="Lucida Sans Unicode"/>
              </a:rPr>
              <a:t>crediti</a:t>
            </a:r>
            <a:r>
              <a:rPr sz="2400" spc="55" dirty="0">
                <a:latin typeface="Lucida Sans Unicode"/>
                <a:cs typeface="Lucida Sans Unicode"/>
              </a:rPr>
              <a:t> </a:t>
            </a:r>
            <a:r>
              <a:rPr sz="2400" spc="-5" dirty="0">
                <a:latin typeface="Lucida Sans Unicode"/>
                <a:cs typeface="Lucida Sans Unicode"/>
              </a:rPr>
              <a:t>fiscali</a:t>
            </a:r>
            <a:r>
              <a:rPr sz="2400" spc="70" dirty="0">
                <a:latin typeface="Lucida Sans Unicode"/>
                <a:cs typeface="Lucida Sans Unicode"/>
              </a:rPr>
              <a:t> </a:t>
            </a:r>
            <a:r>
              <a:rPr sz="2400" spc="25" dirty="0">
                <a:latin typeface="Lucida Sans Unicode"/>
                <a:cs typeface="Lucida Sans Unicode"/>
              </a:rPr>
              <a:t>dei</a:t>
            </a:r>
            <a:r>
              <a:rPr sz="2400" spc="90" dirty="0">
                <a:latin typeface="Lucida Sans Unicode"/>
                <a:cs typeface="Lucida Sans Unicode"/>
              </a:rPr>
              <a:t> </a:t>
            </a:r>
            <a:r>
              <a:rPr sz="2400" spc="40" dirty="0">
                <a:latin typeface="Lucida Sans Unicode"/>
                <a:cs typeface="Lucida Sans Unicode"/>
              </a:rPr>
              <a:t>Professionisti</a:t>
            </a:r>
            <a:r>
              <a:rPr sz="2400" spc="65" dirty="0">
                <a:latin typeface="Lucida Sans Unicode"/>
                <a:cs typeface="Lucida Sans Unicode"/>
              </a:rPr>
              <a:t> </a:t>
            </a:r>
            <a:r>
              <a:rPr sz="2400" spc="35" dirty="0">
                <a:latin typeface="Lucida Sans Unicode"/>
                <a:cs typeface="Lucida Sans Unicode"/>
              </a:rPr>
              <a:t>tecnici </a:t>
            </a:r>
            <a:r>
              <a:rPr sz="2400" spc="-740" dirty="0">
                <a:latin typeface="Lucida Sans Unicode"/>
                <a:cs typeface="Lucida Sans Unicode"/>
              </a:rPr>
              <a:t> </a:t>
            </a:r>
            <a:r>
              <a:rPr sz="2400" spc="35" dirty="0">
                <a:latin typeface="Lucida Sans Unicode"/>
                <a:cs typeface="Lucida Sans Unicode"/>
              </a:rPr>
              <a:t>attraverso	</a:t>
            </a:r>
            <a:r>
              <a:rPr sz="2400" dirty="0">
                <a:latin typeface="Lucida Sans Unicode"/>
                <a:cs typeface="Lucida Sans Unicode"/>
              </a:rPr>
              <a:t>il</a:t>
            </a:r>
            <a:r>
              <a:rPr sz="2400" spc="40" dirty="0">
                <a:latin typeface="Lucida Sans Unicode"/>
                <a:cs typeface="Lucida Sans Unicode"/>
              </a:rPr>
              <a:t> </a:t>
            </a:r>
            <a:r>
              <a:rPr sz="2400" spc="-5" dirty="0">
                <a:latin typeface="Lucida Sans Unicode"/>
                <a:cs typeface="Lucida Sans Unicode"/>
              </a:rPr>
              <a:t>Fondo</a:t>
            </a:r>
            <a:r>
              <a:rPr sz="2400" spc="5" dirty="0">
                <a:latin typeface="Lucida Sans Unicode"/>
                <a:cs typeface="Lucida Sans Unicode"/>
              </a:rPr>
              <a:t> </a:t>
            </a:r>
            <a:r>
              <a:rPr sz="2400" spc="-5" dirty="0">
                <a:latin typeface="Lucida Sans Unicode"/>
                <a:cs typeface="Lucida Sans Unicode"/>
              </a:rPr>
              <a:t>aggregatore</a:t>
            </a:r>
            <a:r>
              <a:rPr sz="2400" spc="45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Lucida Sans Unicode"/>
                <a:cs typeface="Lucida Sans Unicode"/>
              </a:rPr>
              <a:t>di</a:t>
            </a:r>
            <a:r>
              <a:rPr sz="2400" spc="50" dirty="0">
                <a:latin typeface="Lucida Sans Unicode"/>
                <a:cs typeface="Lucida Sans Unicode"/>
              </a:rPr>
              <a:t> </a:t>
            </a:r>
            <a:r>
              <a:rPr sz="2400" spc="-10" dirty="0">
                <a:latin typeface="Lucida Sans Unicode"/>
                <a:cs typeface="Lucida Sans Unicode"/>
              </a:rPr>
              <a:t>H&amp;D</a:t>
            </a:r>
            <a:endParaRPr sz="2400" dirty="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850" dirty="0">
              <a:latin typeface="Lucida Sans Unicode"/>
              <a:cs typeface="Lucida Sans Unicode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0"/>
            <a:ext cx="12192000" cy="2113915"/>
            <a:chOff x="0" y="0"/>
            <a:chExt cx="12192000" cy="2113915"/>
          </a:xfrm>
        </p:grpSpPr>
        <p:sp>
          <p:nvSpPr>
            <p:cNvPr id="5" name="object 5"/>
            <p:cNvSpPr/>
            <p:nvPr/>
          </p:nvSpPr>
          <p:spPr>
            <a:xfrm>
              <a:off x="0" y="0"/>
              <a:ext cx="12192000" cy="2113915"/>
            </a:xfrm>
            <a:custGeom>
              <a:avLst/>
              <a:gdLst/>
              <a:ahLst/>
              <a:cxnLst/>
              <a:rect l="l" t="t" r="r" b="b"/>
              <a:pathLst>
                <a:path w="12192000" h="2113915">
                  <a:moveTo>
                    <a:pt x="12192000" y="0"/>
                  </a:moveTo>
                  <a:lnTo>
                    <a:pt x="0" y="0"/>
                  </a:lnTo>
                  <a:lnTo>
                    <a:pt x="0" y="2113788"/>
                  </a:lnTo>
                  <a:lnTo>
                    <a:pt x="12192000" y="2113788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D3DC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93463" y="685800"/>
              <a:ext cx="4005072" cy="97840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88068" y="0"/>
            <a:ext cx="2502407" cy="6857997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510540" y="911352"/>
            <a:ext cx="609600" cy="76200"/>
          </a:xfrm>
          <a:custGeom>
            <a:avLst/>
            <a:gdLst/>
            <a:ahLst/>
            <a:cxnLst/>
            <a:rect l="l" t="t" r="r" b="b"/>
            <a:pathLst>
              <a:path w="609600" h="76200">
                <a:moveTo>
                  <a:pt x="609600" y="0"/>
                </a:moveTo>
                <a:lnTo>
                  <a:pt x="0" y="0"/>
                </a:lnTo>
                <a:lnTo>
                  <a:pt x="0" y="76200"/>
                </a:lnTo>
                <a:lnTo>
                  <a:pt x="609600" y="76200"/>
                </a:lnTo>
                <a:lnTo>
                  <a:pt x="6096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09727" y="230200"/>
            <a:ext cx="22371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30" dirty="0"/>
              <a:t>I</a:t>
            </a:r>
            <a:r>
              <a:rPr sz="2800" spc="-5" dirty="0"/>
              <a:t>L</a:t>
            </a:r>
            <a:r>
              <a:rPr sz="2800" spc="-434" dirty="0"/>
              <a:t> </a:t>
            </a:r>
            <a:r>
              <a:rPr sz="2800" spc="-35" dirty="0"/>
              <a:t>C</a:t>
            </a:r>
            <a:r>
              <a:rPr sz="2800" spc="-10" dirty="0"/>
              <a:t>ON</a:t>
            </a:r>
            <a:r>
              <a:rPr sz="2800" spc="-35" dirty="0"/>
              <a:t>T</a:t>
            </a:r>
            <a:r>
              <a:rPr sz="2800" spc="-10" dirty="0"/>
              <a:t>E</a:t>
            </a:r>
            <a:r>
              <a:rPr sz="2800" spc="-40" dirty="0"/>
              <a:t>S</a:t>
            </a:r>
            <a:r>
              <a:rPr sz="2800" spc="-35" dirty="0"/>
              <a:t>T</a:t>
            </a:r>
            <a:r>
              <a:rPr sz="2800" spc="-5" dirty="0"/>
              <a:t>O</a:t>
            </a:r>
            <a:endParaRPr sz="2800"/>
          </a:p>
        </p:txBody>
      </p:sp>
      <p:sp>
        <p:nvSpPr>
          <p:cNvPr id="5" name="object 5"/>
          <p:cNvSpPr txBox="1"/>
          <p:nvPr/>
        </p:nvSpPr>
        <p:spPr>
          <a:xfrm>
            <a:off x="509727" y="1567027"/>
            <a:ext cx="8448675" cy="3632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3505">
              <a:lnSpc>
                <a:spcPct val="130000"/>
              </a:lnSpc>
              <a:spcBef>
                <a:spcPts val="100"/>
              </a:spcBef>
            </a:pPr>
            <a:r>
              <a:rPr sz="1400" dirty="0">
                <a:latin typeface="Verdana"/>
                <a:cs typeface="Verdana"/>
              </a:rPr>
              <a:t>I</a:t>
            </a:r>
            <a:r>
              <a:rPr sz="1400" spc="-14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problemi</a:t>
            </a:r>
            <a:r>
              <a:rPr sz="1400" spc="-17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dei</a:t>
            </a:r>
            <a:r>
              <a:rPr sz="1400" spc="-125" dirty="0">
                <a:latin typeface="Verdana"/>
                <a:cs typeface="Verdana"/>
              </a:rPr>
              <a:t> </a:t>
            </a:r>
            <a:r>
              <a:rPr sz="1400" b="1" spc="-10" dirty="0">
                <a:latin typeface="Verdana"/>
                <a:cs typeface="Verdana"/>
              </a:rPr>
              <a:t>crediti</a:t>
            </a:r>
            <a:r>
              <a:rPr sz="1400" b="1" spc="-125" dirty="0">
                <a:latin typeface="Verdana"/>
                <a:cs typeface="Verdana"/>
              </a:rPr>
              <a:t> </a:t>
            </a:r>
            <a:r>
              <a:rPr sz="1400" b="1" spc="-5" dirty="0">
                <a:latin typeface="Verdana"/>
                <a:cs typeface="Verdana"/>
              </a:rPr>
              <a:t>incagliati</a:t>
            </a:r>
            <a:r>
              <a:rPr sz="1400" b="1" spc="-45" dirty="0">
                <a:latin typeface="Verdana"/>
                <a:cs typeface="Verdana"/>
              </a:rPr>
              <a:t> </a:t>
            </a:r>
            <a:r>
              <a:rPr sz="1400" b="1" spc="-5" dirty="0">
                <a:latin typeface="Verdana"/>
                <a:cs typeface="Verdana"/>
              </a:rPr>
              <a:t>di</a:t>
            </a:r>
            <a:r>
              <a:rPr sz="1400" b="1" spc="-25" dirty="0">
                <a:latin typeface="Verdana"/>
                <a:cs typeface="Verdana"/>
              </a:rPr>
              <a:t> </a:t>
            </a:r>
            <a:r>
              <a:rPr sz="1400" b="1" spc="-5" dirty="0">
                <a:latin typeface="Verdana"/>
                <a:cs typeface="Verdana"/>
              </a:rPr>
              <a:t>lavori</a:t>
            </a:r>
            <a:r>
              <a:rPr sz="1400" b="1" spc="-30" dirty="0">
                <a:latin typeface="Verdana"/>
                <a:cs typeface="Verdana"/>
              </a:rPr>
              <a:t> </a:t>
            </a:r>
            <a:r>
              <a:rPr sz="1400" b="1" spc="-5" dirty="0">
                <a:latin typeface="Verdana"/>
                <a:cs typeface="Verdana"/>
              </a:rPr>
              <a:t>svolti</a:t>
            </a:r>
            <a:r>
              <a:rPr sz="1400" b="1" spc="-40" dirty="0">
                <a:latin typeface="Verdana"/>
                <a:cs typeface="Verdana"/>
              </a:rPr>
              <a:t> </a:t>
            </a:r>
            <a:r>
              <a:rPr sz="1400" b="1" spc="-5" dirty="0">
                <a:latin typeface="Verdana"/>
                <a:cs typeface="Verdana"/>
              </a:rPr>
              <a:t>entro</a:t>
            </a:r>
            <a:r>
              <a:rPr sz="1400" b="1" spc="-25" dirty="0">
                <a:latin typeface="Verdana"/>
                <a:cs typeface="Verdana"/>
              </a:rPr>
              <a:t> </a:t>
            </a:r>
            <a:r>
              <a:rPr sz="1400" b="1" dirty="0">
                <a:latin typeface="Verdana"/>
                <a:cs typeface="Verdana"/>
              </a:rPr>
              <a:t>31/12/2022</a:t>
            </a:r>
            <a:r>
              <a:rPr sz="1400" dirty="0">
                <a:latin typeface="Verdana"/>
                <a:cs typeface="Verdana"/>
              </a:rPr>
              <a:t>,</a:t>
            </a:r>
            <a:r>
              <a:rPr sz="1400" spc="-19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i</a:t>
            </a:r>
            <a:r>
              <a:rPr sz="1400" spc="-1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continui</a:t>
            </a:r>
            <a:r>
              <a:rPr sz="1400" spc="-18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cambiamenti </a:t>
            </a:r>
            <a:r>
              <a:rPr sz="1400" spc="-47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normativi e </a:t>
            </a:r>
            <a:r>
              <a:rPr sz="1400" spc="-5" dirty="0">
                <a:latin typeface="Verdana"/>
                <a:cs typeface="Verdana"/>
              </a:rPr>
              <a:t>tutte </a:t>
            </a:r>
            <a:r>
              <a:rPr sz="1400" spc="5" dirty="0">
                <a:latin typeface="Verdana"/>
                <a:cs typeface="Verdana"/>
              </a:rPr>
              <a:t>le </a:t>
            </a:r>
            <a:r>
              <a:rPr sz="1400" spc="-5" dirty="0">
                <a:latin typeface="Verdana"/>
                <a:cs typeface="Verdana"/>
              </a:rPr>
              <a:t>difficoltà </a:t>
            </a:r>
            <a:r>
              <a:rPr sz="1400" spc="-10" dirty="0">
                <a:latin typeface="Verdana"/>
                <a:cs typeface="Verdana"/>
              </a:rPr>
              <a:t>che </a:t>
            </a:r>
            <a:r>
              <a:rPr sz="1400" dirty="0">
                <a:latin typeface="Verdana"/>
                <a:cs typeface="Verdana"/>
              </a:rPr>
              <a:t>hanno limitato </a:t>
            </a:r>
            <a:r>
              <a:rPr sz="1400" spc="-10" dirty="0">
                <a:latin typeface="Verdana"/>
                <a:cs typeface="Verdana"/>
              </a:rPr>
              <a:t>nel </a:t>
            </a:r>
            <a:r>
              <a:rPr sz="1400" spc="-5" dirty="0">
                <a:latin typeface="Verdana"/>
                <a:cs typeface="Verdana"/>
              </a:rPr>
              <a:t>tempo </a:t>
            </a:r>
            <a:r>
              <a:rPr sz="1400" spc="5" dirty="0">
                <a:latin typeface="Verdana"/>
                <a:cs typeface="Verdana"/>
              </a:rPr>
              <a:t>il </a:t>
            </a:r>
            <a:r>
              <a:rPr sz="1400" spc="-5" dirty="0">
                <a:latin typeface="Verdana"/>
                <a:cs typeface="Verdana"/>
              </a:rPr>
              <a:t>110%, </a:t>
            </a:r>
            <a:r>
              <a:rPr sz="1400" dirty="0">
                <a:latin typeface="Verdana"/>
                <a:cs typeface="Verdana"/>
              </a:rPr>
              <a:t>stanno </a:t>
            </a:r>
            <a:r>
              <a:rPr sz="1400" spc="-5" dirty="0">
                <a:latin typeface="Verdana"/>
                <a:cs typeface="Verdana"/>
              </a:rPr>
              <a:t>bloccandone la </a:t>
            </a:r>
            <a:r>
              <a:rPr sz="1400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liquidazione.</a:t>
            </a:r>
            <a:endParaRPr sz="1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750">
              <a:latin typeface="Verdana"/>
              <a:cs typeface="Verdana"/>
            </a:endParaRPr>
          </a:p>
          <a:p>
            <a:pPr marL="12700" marR="5080" algn="just">
              <a:lnSpc>
                <a:spcPct val="130000"/>
              </a:lnSpc>
              <a:spcBef>
                <a:spcPts val="5"/>
              </a:spcBef>
            </a:pPr>
            <a:r>
              <a:rPr sz="1400" spc="-5" dirty="0">
                <a:latin typeface="Verdana"/>
                <a:cs typeface="Verdana"/>
              </a:rPr>
              <a:t>In questo contesto nasce </a:t>
            </a:r>
            <a:r>
              <a:rPr sz="1400" spc="5" dirty="0">
                <a:latin typeface="Verdana"/>
                <a:cs typeface="Verdana"/>
              </a:rPr>
              <a:t>la </a:t>
            </a:r>
            <a:r>
              <a:rPr sz="1400" spc="-5" dirty="0">
                <a:latin typeface="Verdana"/>
                <a:cs typeface="Verdana"/>
              </a:rPr>
              <a:t>piattaforma </a:t>
            </a:r>
            <a:r>
              <a:rPr sz="1400" b="1" dirty="0">
                <a:latin typeface="Verdana"/>
                <a:cs typeface="Verdana"/>
              </a:rPr>
              <a:t>H&amp;D Smart </a:t>
            </a:r>
            <a:r>
              <a:rPr sz="1400" b="1" spc="-5" dirty="0">
                <a:latin typeface="Verdana"/>
                <a:cs typeface="Verdana"/>
              </a:rPr>
              <a:t>Platform Rete delle Imprese</a:t>
            </a:r>
            <a:r>
              <a:rPr sz="1400" spc="-5" dirty="0">
                <a:latin typeface="Verdana"/>
                <a:cs typeface="Verdana"/>
              </a:rPr>
              <a:t>, una </a:t>
            </a:r>
            <a:r>
              <a:rPr sz="1400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piattaforma </a:t>
            </a:r>
            <a:r>
              <a:rPr sz="1400" dirty="0">
                <a:latin typeface="Verdana"/>
                <a:cs typeface="Verdana"/>
              </a:rPr>
              <a:t>che </a:t>
            </a:r>
            <a:r>
              <a:rPr sz="1400" spc="-5" dirty="0">
                <a:latin typeface="Verdana"/>
                <a:cs typeface="Verdana"/>
              </a:rPr>
              <a:t>raccoglie </a:t>
            </a:r>
            <a:r>
              <a:rPr sz="1400" spc="-10" dirty="0">
                <a:latin typeface="Verdana"/>
                <a:cs typeface="Verdana"/>
              </a:rPr>
              <a:t>pratiche </a:t>
            </a:r>
            <a:r>
              <a:rPr sz="1400" dirty="0">
                <a:latin typeface="Verdana"/>
                <a:cs typeface="Verdana"/>
              </a:rPr>
              <a:t>già </a:t>
            </a:r>
            <a:r>
              <a:rPr sz="1400" spc="-5" dirty="0">
                <a:latin typeface="Verdana"/>
                <a:cs typeface="Verdana"/>
              </a:rPr>
              <a:t>comunicate </a:t>
            </a:r>
            <a:r>
              <a:rPr sz="1400" spc="5" dirty="0">
                <a:latin typeface="Verdana"/>
                <a:cs typeface="Verdana"/>
              </a:rPr>
              <a:t>in </a:t>
            </a:r>
            <a:r>
              <a:rPr sz="1400" dirty="0">
                <a:latin typeface="Verdana"/>
                <a:cs typeface="Verdana"/>
              </a:rPr>
              <a:t>Agenzia </a:t>
            </a:r>
            <a:r>
              <a:rPr sz="1400" spc="-5" dirty="0">
                <a:latin typeface="Verdana"/>
                <a:cs typeface="Verdana"/>
              </a:rPr>
              <a:t>della </a:t>
            </a:r>
            <a:r>
              <a:rPr sz="1400" spc="-10" dirty="0">
                <a:latin typeface="Verdana"/>
                <a:cs typeface="Verdana"/>
              </a:rPr>
              <a:t>Entrate </a:t>
            </a:r>
            <a:r>
              <a:rPr sz="1400" spc="-5" dirty="0">
                <a:latin typeface="Verdana"/>
                <a:cs typeface="Verdana"/>
              </a:rPr>
              <a:t>per </a:t>
            </a:r>
            <a:r>
              <a:rPr sz="1400" dirty="0">
                <a:latin typeface="Verdana"/>
                <a:cs typeface="Verdana"/>
              </a:rPr>
              <a:t>aiutare i </a:t>
            </a:r>
            <a:r>
              <a:rPr sz="1400" spc="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professionisti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smaltire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i</a:t>
            </a:r>
            <a:r>
              <a:rPr sz="1400" spc="-1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crediti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rimasti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bloccati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nel</a:t>
            </a:r>
            <a:r>
              <a:rPr sz="1400" spc="-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loro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cassetto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fiscale.</a:t>
            </a:r>
            <a:endParaRPr sz="1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20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</a:pPr>
            <a:r>
              <a:rPr sz="1400" dirty="0">
                <a:latin typeface="Verdana"/>
                <a:cs typeface="Verdana"/>
              </a:rPr>
              <a:t>I</a:t>
            </a:r>
            <a:r>
              <a:rPr sz="1400" spc="2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crediti</a:t>
            </a:r>
            <a:r>
              <a:rPr sz="1400" spc="22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verranno</a:t>
            </a:r>
            <a:r>
              <a:rPr sz="1400" spc="229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verificati</a:t>
            </a:r>
            <a:r>
              <a:rPr sz="1400" spc="21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e</a:t>
            </a:r>
            <a:r>
              <a:rPr sz="1400" spc="220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sottoposti</a:t>
            </a:r>
            <a:r>
              <a:rPr sz="1400" spc="2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</a:t>
            </a:r>
            <a:r>
              <a:rPr sz="1400" spc="215" dirty="0">
                <a:latin typeface="Verdana"/>
                <a:cs typeface="Verdana"/>
              </a:rPr>
              <a:t> </a:t>
            </a:r>
            <a:r>
              <a:rPr sz="1400" b="1" spc="-5" dirty="0">
                <a:latin typeface="Verdana"/>
                <a:cs typeface="Verdana"/>
              </a:rPr>
              <a:t>second</a:t>
            </a:r>
            <a:r>
              <a:rPr sz="1400" b="1" spc="229" dirty="0">
                <a:latin typeface="Verdana"/>
                <a:cs typeface="Verdana"/>
              </a:rPr>
              <a:t> </a:t>
            </a:r>
            <a:r>
              <a:rPr sz="1400" b="1" spc="-5" dirty="0">
                <a:latin typeface="Verdana"/>
                <a:cs typeface="Verdana"/>
              </a:rPr>
              <a:t>opinion</a:t>
            </a:r>
            <a:r>
              <a:rPr sz="1400" spc="-5" dirty="0">
                <a:latin typeface="Verdana"/>
                <a:cs typeface="Verdana"/>
              </a:rPr>
              <a:t>,</a:t>
            </a:r>
            <a:r>
              <a:rPr sz="1400" spc="2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se</a:t>
            </a:r>
            <a:r>
              <a:rPr sz="1400" spc="215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necessario,</a:t>
            </a:r>
            <a:r>
              <a:rPr sz="1400" spc="225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prima</a:t>
            </a:r>
            <a:r>
              <a:rPr sz="1400" spc="20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di</a:t>
            </a:r>
            <a:r>
              <a:rPr sz="1400" spc="229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essere</a:t>
            </a:r>
            <a:endParaRPr sz="140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509"/>
              </a:spcBef>
            </a:pPr>
            <a:r>
              <a:rPr sz="1400" dirty="0">
                <a:latin typeface="Verdana"/>
                <a:cs typeface="Verdana"/>
              </a:rPr>
              <a:t>definiti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idonei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alla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cesssione.</a:t>
            </a:r>
            <a:endParaRPr sz="1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750">
              <a:latin typeface="Verdana"/>
              <a:cs typeface="Verdana"/>
            </a:endParaRPr>
          </a:p>
          <a:p>
            <a:pPr marL="12700" marR="6985" algn="just">
              <a:lnSpc>
                <a:spcPct val="130000"/>
              </a:lnSpc>
            </a:pPr>
            <a:r>
              <a:rPr sz="1400" spc="35" dirty="0">
                <a:latin typeface="Verdana"/>
                <a:cs typeface="Verdana"/>
              </a:rPr>
              <a:t>Lo </a:t>
            </a:r>
            <a:r>
              <a:rPr sz="1400" b="1" spc="-45" dirty="0">
                <a:latin typeface="Verdana"/>
                <a:cs typeface="Verdana"/>
              </a:rPr>
              <a:t>scopo </a:t>
            </a:r>
            <a:r>
              <a:rPr sz="1400" spc="10" dirty="0">
                <a:latin typeface="Verdana"/>
                <a:cs typeface="Verdana"/>
              </a:rPr>
              <a:t>è esclusivamente </a:t>
            </a:r>
            <a:r>
              <a:rPr sz="1400" spc="-15" dirty="0">
                <a:latin typeface="Verdana"/>
                <a:cs typeface="Verdana"/>
              </a:rPr>
              <a:t>la verifica </a:t>
            </a:r>
            <a:r>
              <a:rPr sz="1400" spc="5" dirty="0">
                <a:latin typeface="Verdana"/>
                <a:cs typeface="Verdana"/>
              </a:rPr>
              <a:t>della </a:t>
            </a:r>
            <a:r>
              <a:rPr sz="1400" spc="-5" dirty="0">
                <a:latin typeface="Verdana"/>
                <a:cs typeface="Verdana"/>
              </a:rPr>
              <a:t>legittimità, senza </a:t>
            </a:r>
            <a:r>
              <a:rPr sz="1400" dirty="0">
                <a:latin typeface="Verdana"/>
                <a:cs typeface="Verdana"/>
              </a:rPr>
              <a:t>garanzia </a:t>
            </a:r>
            <a:r>
              <a:rPr sz="1400" spc="30" dirty="0">
                <a:latin typeface="Verdana"/>
                <a:cs typeface="Verdana"/>
              </a:rPr>
              <a:t>di </a:t>
            </a:r>
            <a:r>
              <a:rPr sz="1400" spc="20" dirty="0">
                <a:latin typeface="Verdana"/>
                <a:cs typeface="Verdana"/>
              </a:rPr>
              <a:t>automatica </a:t>
            </a:r>
            <a:r>
              <a:rPr sz="1400" spc="15" dirty="0">
                <a:latin typeface="Verdana"/>
                <a:cs typeface="Verdana"/>
              </a:rPr>
              <a:t>gestione </a:t>
            </a:r>
            <a:r>
              <a:rPr sz="1400" spc="-484" dirty="0">
                <a:latin typeface="Verdana"/>
                <a:cs typeface="Verdana"/>
              </a:rPr>
              <a:t> </a:t>
            </a:r>
            <a:r>
              <a:rPr sz="1400" spc="5" dirty="0">
                <a:latin typeface="Verdana"/>
                <a:cs typeface="Verdana"/>
              </a:rPr>
              <a:t>della</a:t>
            </a:r>
            <a:r>
              <a:rPr sz="1400" spc="-135" dirty="0">
                <a:latin typeface="Verdana"/>
                <a:cs typeface="Verdana"/>
              </a:rPr>
              <a:t> </a:t>
            </a:r>
            <a:r>
              <a:rPr sz="1400" spc="10" dirty="0">
                <a:latin typeface="Verdana"/>
                <a:cs typeface="Verdana"/>
              </a:rPr>
              <a:t>pratica</a:t>
            </a:r>
            <a:r>
              <a:rPr sz="1400" spc="-150" dirty="0">
                <a:latin typeface="Verdana"/>
                <a:cs typeface="Verdana"/>
              </a:rPr>
              <a:t> </a:t>
            </a:r>
            <a:r>
              <a:rPr sz="1400" spc="10" dirty="0">
                <a:latin typeface="Verdana"/>
                <a:cs typeface="Verdana"/>
              </a:rPr>
              <a:t>e</a:t>
            </a:r>
            <a:r>
              <a:rPr sz="1400" spc="-130" dirty="0">
                <a:latin typeface="Verdana"/>
                <a:cs typeface="Verdana"/>
              </a:rPr>
              <a:t> </a:t>
            </a:r>
            <a:r>
              <a:rPr sz="1400" spc="20" dirty="0">
                <a:latin typeface="Verdana"/>
                <a:cs typeface="Verdana"/>
              </a:rPr>
              <a:t>acquisto</a:t>
            </a:r>
            <a:r>
              <a:rPr sz="1400" spc="-160" dirty="0">
                <a:latin typeface="Verdana"/>
                <a:cs typeface="Verdana"/>
              </a:rPr>
              <a:t> </a:t>
            </a:r>
            <a:r>
              <a:rPr sz="1400" spc="25" dirty="0">
                <a:latin typeface="Verdana"/>
                <a:cs typeface="Verdana"/>
              </a:rPr>
              <a:t>sconto</a:t>
            </a:r>
            <a:r>
              <a:rPr sz="1400" spc="-160" dirty="0">
                <a:latin typeface="Verdana"/>
                <a:cs typeface="Verdana"/>
              </a:rPr>
              <a:t> </a:t>
            </a:r>
            <a:r>
              <a:rPr sz="1400" spc="20" dirty="0">
                <a:latin typeface="Verdana"/>
                <a:cs typeface="Verdana"/>
              </a:rPr>
              <a:t>in</a:t>
            </a:r>
            <a:r>
              <a:rPr sz="1400" spc="-125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fattura/cessione</a:t>
            </a:r>
            <a:r>
              <a:rPr sz="1400" spc="-15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credito.</a:t>
            </a:r>
            <a:endParaRPr sz="1400">
              <a:latin typeface="Verdana"/>
              <a:cs typeface="Verdan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9678923" y="0"/>
            <a:ext cx="2513330" cy="6858000"/>
            <a:chOff x="9678923" y="0"/>
            <a:chExt cx="2513330" cy="6858000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152887" y="352043"/>
              <a:ext cx="1748027" cy="426719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678923" y="0"/>
              <a:ext cx="2513076" cy="6857997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9704831" y="0"/>
              <a:ext cx="2478405" cy="6852284"/>
            </a:xfrm>
            <a:custGeom>
              <a:avLst/>
              <a:gdLst/>
              <a:ahLst/>
              <a:cxnLst/>
              <a:rect l="l" t="t" r="r" b="b"/>
              <a:pathLst>
                <a:path w="2478404" h="6852284">
                  <a:moveTo>
                    <a:pt x="2478024" y="0"/>
                  </a:moveTo>
                  <a:lnTo>
                    <a:pt x="0" y="0"/>
                  </a:lnTo>
                  <a:lnTo>
                    <a:pt x="0" y="6851904"/>
                  </a:lnTo>
                  <a:lnTo>
                    <a:pt x="2478024" y="6851904"/>
                  </a:lnTo>
                  <a:lnTo>
                    <a:pt x="2478024" y="0"/>
                  </a:lnTo>
                  <a:close/>
                </a:path>
              </a:pathLst>
            </a:custGeom>
            <a:solidFill>
              <a:srgbClr val="D3DC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976103" y="307847"/>
              <a:ext cx="1926336" cy="381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691116" y="0"/>
            <a:ext cx="2501265" cy="6856730"/>
            <a:chOff x="9691116" y="0"/>
            <a:chExt cx="2501265" cy="685673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691116" y="0"/>
              <a:ext cx="2500883" cy="6856473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9704832" y="0"/>
              <a:ext cx="2478405" cy="6852284"/>
            </a:xfrm>
            <a:custGeom>
              <a:avLst/>
              <a:gdLst/>
              <a:ahLst/>
              <a:cxnLst/>
              <a:rect l="l" t="t" r="r" b="b"/>
              <a:pathLst>
                <a:path w="2478404" h="6852284">
                  <a:moveTo>
                    <a:pt x="2478024" y="0"/>
                  </a:moveTo>
                  <a:lnTo>
                    <a:pt x="0" y="0"/>
                  </a:lnTo>
                  <a:lnTo>
                    <a:pt x="0" y="6851904"/>
                  </a:lnTo>
                  <a:lnTo>
                    <a:pt x="2478024" y="6851904"/>
                  </a:lnTo>
                  <a:lnTo>
                    <a:pt x="2478024" y="0"/>
                  </a:lnTo>
                  <a:close/>
                </a:path>
              </a:pathLst>
            </a:custGeom>
            <a:solidFill>
              <a:srgbClr val="D3DC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152888" y="352043"/>
              <a:ext cx="1748027" cy="426719"/>
            </a:xfrm>
            <a:prstGeom prst="rect">
              <a:avLst/>
            </a:prstGeom>
          </p:spPr>
        </p:pic>
      </p:grpSp>
      <p:grpSp>
        <p:nvGrpSpPr>
          <p:cNvPr id="6" name="object 6"/>
          <p:cNvGrpSpPr/>
          <p:nvPr/>
        </p:nvGrpSpPr>
        <p:grpSpPr>
          <a:xfrm>
            <a:off x="469391" y="1239011"/>
            <a:ext cx="5687695" cy="5153660"/>
            <a:chOff x="469391" y="1239011"/>
            <a:chExt cx="5687695" cy="5153660"/>
          </a:xfrm>
        </p:grpSpPr>
        <p:sp>
          <p:nvSpPr>
            <p:cNvPr id="7" name="object 7"/>
            <p:cNvSpPr/>
            <p:nvPr/>
          </p:nvSpPr>
          <p:spPr>
            <a:xfrm>
              <a:off x="3339084" y="1976627"/>
              <a:ext cx="27940" cy="4415155"/>
            </a:xfrm>
            <a:custGeom>
              <a:avLst/>
              <a:gdLst/>
              <a:ahLst/>
              <a:cxnLst/>
              <a:rect l="l" t="t" r="r" b="b"/>
              <a:pathLst>
                <a:path w="27939" h="4415155">
                  <a:moveTo>
                    <a:pt x="0" y="0"/>
                  </a:moveTo>
                  <a:lnTo>
                    <a:pt x="27431" y="0"/>
                  </a:lnTo>
                </a:path>
                <a:path w="27939" h="4415155">
                  <a:moveTo>
                    <a:pt x="13715" y="12192"/>
                  </a:moveTo>
                  <a:lnTo>
                    <a:pt x="13715" y="4415028"/>
                  </a:lnTo>
                </a:path>
              </a:pathLst>
            </a:custGeom>
            <a:ln w="2362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69391" y="1239011"/>
              <a:ext cx="2870200" cy="749935"/>
            </a:xfrm>
            <a:custGeom>
              <a:avLst/>
              <a:gdLst/>
              <a:ahLst/>
              <a:cxnLst/>
              <a:rect l="l" t="t" r="r" b="b"/>
              <a:pathLst>
                <a:path w="2870200" h="749935">
                  <a:moveTo>
                    <a:pt x="2869692" y="0"/>
                  </a:moveTo>
                  <a:lnTo>
                    <a:pt x="0" y="0"/>
                  </a:lnTo>
                  <a:lnTo>
                    <a:pt x="0" y="749808"/>
                  </a:lnTo>
                  <a:lnTo>
                    <a:pt x="2869692" y="749808"/>
                  </a:lnTo>
                  <a:lnTo>
                    <a:pt x="2869692" y="0"/>
                  </a:lnTo>
                  <a:close/>
                </a:path>
              </a:pathLst>
            </a:custGeom>
            <a:solidFill>
              <a:srgbClr val="EA44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383280" y="1239011"/>
              <a:ext cx="2752725" cy="749935"/>
            </a:xfrm>
            <a:custGeom>
              <a:avLst/>
              <a:gdLst/>
              <a:ahLst/>
              <a:cxnLst/>
              <a:rect l="l" t="t" r="r" b="b"/>
              <a:pathLst>
                <a:path w="2752725" h="749935">
                  <a:moveTo>
                    <a:pt x="2752344" y="0"/>
                  </a:moveTo>
                  <a:lnTo>
                    <a:pt x="0" y="0"/>
                  </a:lnTo>
                  <a:lnTo>
                    <a:pt x="0" y="749808"/>
                  </a:lnTo>
                  <a:lnTo>
                    <a:pt x="2752344" y="749808"/>
                  </a:lnTo>
                  <a:lnTo>
                    <a:pt x="2752344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783586" y="1506473"/>
              <a:ext cx="3287395" cy="411480"/>
            </a:xfrm>
            <a:custGeom>
              <a:avLst/>
              <a:gdLst/>
              <a:ahLst/>
              <a:cxnLst/>
              <a:rect l="l" t="t" r="r" b="b"/>
              <a:pathLst>
                <a:path w="3287395" h="411480">
                  <a:moveTo>
                    <a:pt x="0" y="411479"/>
                  </a:moveTo>
                  <a:lnTo>
                    <a:pt x="381063" y="411479"/>
                  </a:lnTo>
                  <a:lnTo>
                    <a:pt x="381063" y="0"/>
                  </a:lnTo>
                  <a:lnTo>
                    <a:pt x="0" y="0"/>
                  </a:lnTo>
                  <a:lnTo>
                    <a:pt x="0" y="411479"/>
                  </a:lnTo>
                  <a:close/>
                </a:path>
                <a:path w="3287395" h="411480">
                  <a:moveTo>
                    <a:pt x="2904998" y="411479"/>
                  </a:moveTo>
                  <a:lnTo>
                    <a:pt x="3287331" y="411479"/>
                  </a:lnTo>
                  <a:lnTo>
                    <a:pt x="3287331" y="0"/>
                  </a:lnTo>
                  <a:lnTo>
                    <a:pt x="2904998" y="0"/>
                  </a:lnTo>
                  <a:lnTo>
                    <a:pt x="2904998" y="411479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839212" y="1595627"/>
              <a:ext cx="280415" cy="204215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6142482" y="1966721"/>
              <a:ext cx="0" cy="4425950"/>
            </a:xfrm>
            <a:custGeom>
              <a:avLst/>
              <a:gdLst/>
              <a:ahLst/>
              <a:cxnLst/>
              <a:rect l="l" t="t" r="r" b="b"/>
              <a:pathLst>
                <a:path h="4425950">
                  <a:moveTo>
                    <a:pt x="0" y="0"/>
                  </a:moveTo>
                  <a:lnTo>
                    <a:pt x="0" y="4425696"/>
                  </a:lnTo>
                </a:path>
              </a:pathLst>
            </a:custGeom>
            <a:ln w="2857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721095" y="1583562"/>
              <a:ext cx="245110" cy="338455"/>
            </a:xfrm>
            <a:custGeom>
              <a:avLst/>
              <a:gdLst/>
              <a:ahLst/>
              <a:cxnLst/>
              <a:rect l="l" t="t" r="r" b="b"/>
              <a:pathLst>
                <a:path w="245110" h="338455">
                  <a:moveTo>
                    <a:pt x="69341" y="0"/>
                  </a:moveTo>
                  <a:lnTo>
                    <a:pt x="55371" y="9525"/>
                  </a:lnTo>
                  <a:lnTo>
                    <a:pt x="54101" y="19050"/>
                  </a:lnTo>
                  <a:lnTo>
                    <a:pt x="58546" y="26035"/>
                  </a:lnTo>
                  <a:lnTo>
                    <a:pt x="61721" y="33654"/>
                  </a:lnTo>
                  <a:lnTo>
                    <a:pt x="62356" y="44958"/>
                  </a:lnTo>
                  <a:lnTo>
                    <a:pt x="61721" y="57658"/>
                  </a:lnTo>
                  <a:lnTo>
                    <a:pt x="59816" y="71627"/>
                  </a:lnTo>
                  <a:lnTo>
                    <a:pt x="57912" y="89915"/>
                  </a:lnTo>
                  <a:lnTo>
                    <a:pt x="56641" y="107696"/>
                  </a:lnTo>
                  <a:lnTo>
                    <a:pt x="56641" y="112140"/>
                  </a:lnTo>
                  <a:lnTo>
                    <a:pt x="57912" y="129794"/>
                  </a:lnTo>
                  <a:lnTo>
                    <a:pt x="62991" y="150113"/>
                  </a:lnTo>
                  <a:lnTo>
                    <a:pt x="33019" y="184276"/>
                  </a:lnTo>
                  <a:lnTo>
                    <a:pt x="3809" y="184276"/>
                  </a:lnTo>
                  <a:lnTo>
                    <a:pt x="0" y="188722"/>
                  </a:lnTo>
                  <a:lnTo>
                    <a:pt x="0" y="269748"/>
                  </a:lnTo>
                  <a:lnTo>
                    <a:pt x="3809" y="274192"/>
                  </a:lnTo>
                  <a:lnTo>
                    <a:pt x="52196" y="274192"/>
                  </a:lnTo>
                  <a:lnTo>
                    <a:pt x="72516" y="289433"/>
                  </a:lnTo>
                  <a:lnTo>
                    <a:pt x="99821" y="298323"/>
                  </a:lnTo>
                  <a:lnTo>
                    <a:pt x="127126" y="302133"/>
                  </a:lnTo>
                  <a:lnTo>
                    <a:pt x="148843" y="303402"/>
                  </a:lnTo>
                  <a:lnTo>
                    <a:pt x="212343" y="336931"/>
                  </a:lnTo>
                  <a:lnTo>
                    <a:pt x="216788" y="338200"/>
                  </a:lnTo>
                  <a:lnTo>
                    <a:pt x="220599" y="338200"/>
                  </a:lnTo>
                  <a:lnTo>
                    <a:pt x="230758" y="335661"/>
                  </a:lnTo>
                  <a:lnTo>
                    <a:pt x="239013" y="330581"/>
                  </a:lnTo>
                  <a:lnTo>
                    <a:pt x="244728" y="322325"/>
                  </a:lnTo>
                  <a:lnTo>
                    <a:pt x="244728" y="320421"/>
                  </a:lnTo>
                  <a:lnTo>
                    <a:pt x="221868" y="320421"/>
                  </a:lnTo>
                  <a:lnTo>
                    <a:pt x="154558" y="284352"/>
                  </a:lnTo>
                  <a:lnTo>
                    <a:pt x="151383" y="284352"/>
                  </a:lnTo>
                  <a:lnTo>
                    <a:pt x="123951" y="283083"/>
                  </a:lnTo>
                  <a:lnTo>
                    <a:pt x="98551" y="278638"/>
                  </a:lnTo>
                  <a:lnTo>
                    <a:pt x="77596" y="271017"/>
                  </a:lnTo>
                  <a:lnTo>
                    <a:pt x="65531" y="260350"/>
                  </a:lnTo>
                  <a:lnTo>
                    <a:pt x="63626" y="257175"/>
                  </a:lnTo>
                  <a:lnTo>
                    <a:pt x="60451" y="255270"/>
                  </a:lnTo>
                  <a:lnTo>
                    <a:pt x="18414" y="255270"/>
                  </a:lnTo>
                  <a:lnTo>
                    <a:pt x="18414" y="203326"/>
                  </a:lnTo>
                  <a:lnTo>
                    <a:pt x="54101" y="203326"/>
                  </a:lnTo>
                  <a:lnTo>
                    <a:pt x="57276" y="201422"/>
                  </a:lnTo>
                  <a:lnTo>
                    <a:pt x="82676" y="169799"/>
                  </a:lnTo>
                  <a:lnTo>
                    <a:pt x="136651" y="128524"/>
                  </a:lnTo>
                  <a:lnTo>
                    <a:pt x="144906" y="119125"/>
                  </a:lnTo>
                  <a:lnTo>
                    <a:pt x="149478" y="108965"/>
                  </a:lnTo>
                  <a:lnTo>
                    <a:pt x="150113" y="105790"/>
                  </a:lnTo>
                  <a:lnTo>
                    <a:pt x="153288" y="103886"/>
                  </a:lnTo>
                  <a:lnTo>
                    <a:pt x="207899" y="103886"/>
                  </a:lnTo>
                  <a:lnTo>
                    <a:pt x="240918" y="81025"/>
                  </a:lnTo>
                  <a:lnTo>
                    <a:pt x="97281" y="81025"/>
                  </a:lnTo>
                  <a:lnTo>
                    <a:pt x="97281" y="76708"/>
                  </a:lnTo>
                  <a:lnTo>
                    <a:pt x="91566" y="24129"/>
                  </a:lnTo>
                  <a:lnTo>
                    <a:pt x="78866" y="1270"/>
                  </a:lnTo>
                  <a:lnTo>
                    <a:pt x="693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818377" y="1546859"/>
              <a:ext cx="198374" cy="357124"/>
            </a:xfrm>
            <a:prstGeom prst="rect">
              <a:avLst/>
            </a:prstGeom>
          </p:spPr>
        </p:pic>
      </p:grpSp>
      <p:grpSp>
        <p:nvGrpSpPr>
          <p:cNvPr id="15" name="object 15"/>
          <p:cNvGrpSpPr/>
          <p:nvPr/>
        </p:nvGrpSpPr>
        <p:grpSpPr>
          <a:xfrm>
            <a:off x="6178296" y="1239011"/>
            <a:ext cx="5666740" cy="5153025"/>
            <a:chOff x="6178296" y="1239011"/>
            <a:chExt cx="5666740" cy="5153025"/>
          </a:xfrm>
        </p:grpSpPr>
        <p:sp>
          <p:nvSpPr>
            <p:cNvPr id="16" name="object 16"/>
            <p:cNvSpPr/>
            <p:nvPr/>
          </p:nvSpPr>
          <p:spPr>
            <a:xfrm>
              <a:off x="9047988" y="1976627"/>
              <a:ext cx="27940" cy="4415155"/>
            </a:xfrm>
            <a:custGeom>
              <a:avLst/>
              <a:gdLst/>
              <a:ahLst/>
              <a:cxnLst/>
              <a:rect l="l" t="t" r="r" b="b"/>
              <a:pathLst>
                <a:path w="27940" h="4415155">
                  <a:moveTo>
                    <a:pt x="0" y="0"/>
                  </a:moveTo>
                  <a:lnTo>
                    <a:pt x="27431" y="0"/>
                  </a:lnTo>
                </a:path>
                <a:path w="27940" h="4415155">
                  <a:moveTo>
                    <a:pt x="12191" y="12192"/>
                  </a:moveTo>
                  <a:lnTo>
                    <a:pt x="12191" y="4415028"/>
                  </a:lnTo>
                </a:path>
              </a:pathLst>
            </a:custGeom>
            <a:ln w="2362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178296" y="1239011"/>
              <a:ext cx="2870200" cy="749935"/>
            </a:xfrm>
            <a:custGeom>
              <a:avLst/>
              <a:gdLst/>
              <a:ahLst/>
              <a:cxnLst/>
              <a:rect l="l" t="t" r="r" b="b"/>
              <a:pathLst>
                <a:path w="2870200" h="749935">
                  <a:moveTo>
                    <a:pt x="2869692" y="0"/>
                  </a:moveTo>
                  <a:lnTo>
                    <a:pt x="0" y="0"/>
                  </a:lnTo>
                  <a:lnTo>
                    <a:pt x="0" y="749808"/>
                  </a:lnTo>
                  <a:lnTo>
                    <a:pt x="2869692" y="749808"/>
                  </a:lnTo>
                  <a:lnTo>
                    <a:pt x="2869692" y="0"/>
                  </a:lnTo>
                  <a:close/>
                </a:path>
              </a:pathLst>
            </a:custGeom>
            <a:solidFill>
              <a:srgbClr val="BCBC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092184" y="1239011"/>
              <a:ext cx="2752725" cy="749935"/>
            </a:xfrm>
            <a:custGeom>
              <a:avLst/>
              <a:gdLst/>
              <a:ahLst/>
              <a:cxnLst/>
              <a:rect l="l" t="t" r="r" b="b"/>
              <a:pathLst>
                <a:path w="2752725" h="749935">
                  <a:moveTo>
                    <a:pt x="2752344" y="0"/>
                  </a:moveTo>
                  <a:lnTo>
                    <a:pt x="0" y="0"/>
                  </a:lnTo>
                  <a:lnTo>
                    <a:pt x="0" y="749808"/>
                  </a:lnTo>
                  <a:lnTo>
                    <a:pt x="2752344" y="749808"/>
                  </a:lnTo>
                  <a:lnTo>
                    <a:pt x="2752344" y="0"/>
                  </a:lnTo>
                  <a:close/>
                </a:path>
              </a:pathLst>
            </a:custGeom>
            <a:solidFill>
              <a:srgbClr val="0049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494014" y="1506473"/>
              <a:ext cx="3287395" cy="411480"/>
            </a:xfrm>
            <a:custGeom>
              <a:avLst/>
              <a:gdLst/>
              <a:ahLst/>
              <a:cxnLst/>
              <a:rect l="l" t="t" r="r" b="b"/>
              <a:pathLst>
                <a:path w="3287395" h="411480">
                  <a:moveTo>
                    <a:pt x="0" y="411479"/>
                  </a:moveTo>
                  <a:lnTo>
                    <a:pt x="380987" y="411479"/>
                  </a:lnTo>
                  <a:lnTo>
                    <a:pt x="380987" y="0"/>
                  </a:lnTo>
                  <a:lnTo>
                    <a:pt x="0" y="0"/>
                  </a:lnTo>
                  <a:lnTo>
                    <a:pt x="0" y="411479"/>
                  </a:lnTo>
                  <a:close/>
                </a:path>
                <a:path w="3287395" h="411480">
                  <a:moveTo>
                    <a:pt x="2904362" y="411479"/>
                  </a:moveTo>
                  <a:lnTo>
                    <a:pt x="3287255" y="411479"/>
                  </a:lnTo>
                  <a:lnTo>
                    <a:pt x="3287255" y="0"/>
                  </a:lnTo>
                  <a:lnTo>
                    <a:pt x="2904362" y="0"/>
                  </a:lnTo>
                  <a:lnTo>
                    <a:pt x="2904362" y="411479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9241536" y="2151887"/>
              <a:ext cx="2455545" cy="3110865"/>
            </a:xfrm>
            <a:custGeom>
              <a:avLst/>
              <a:gdLst/>
              <a:ahLst/>
              <a:cxnLst/>
              <a:rect l="l" t="t" r="r" b="b"/>
              <a:pathLst>
                <a:path w="2455545" h="3110865">
                  <a:moveTo>
                    <a:pt x="2455164" y="0"/>
                  </a:moveTo>
                  <a:lnTo>
                    <a:pt x="0" y="0"/>
                  </a:lnTo>
                  <a:lnTo>
                    <a:pt x="0" y="3110484"/>
                  </a:lnTo>
                  <a:lnTo>
                    <a:pt x="2455164" y="3110484"/>
                  </a:lnTo>
                  <a:lnTo>
                    <a:pt x="245516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531352" y="1548383"/>
              <a:ext cx="333755" cy="284988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431524" y="1560575"/>
              <a:ext cx="169164" cy="188975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660124" y="1560575"/>
              <a:ext cx="102107" cy="100584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11468100" y="1585340"/>
              <a:ext cx="177800" cy="306070"/>
            </a:xfrm>
            <a:custGeom>
              <a:avLst/>
              <a:gdLst/>
              <a:ahLst/>
              <a:cxnLst/>
              <a:rect l="l" t="t" r="r" b="b"/>
              <a:pathLst>
                <a:path w="177800" h="306069">
                  <a:moveTo>
                    <a:pt x="132842" y="0"/>
                  </a:moveTo>
                  <a:lnTo>
                    <a:pt x="123190" y="0"/>
                  </a:lnTo>
                  <a:lnTo>
                    <a:pt x="123190" y="29718"/>
                  </a:lnTo>
                  <a:lnTo>
                    <a:pt x="73659" y="41783"/>
                  </a:lnTo>
                  <a:lnTo>
                    <a:pt x="33654" y="70231"/>
                  </a:lnTo>
                  <a:lnTo>
                    <a:pt x="8254" y="112141"/>
                  </a:lnTo>
                  <a:lnTo>
                    <a:pt x="0" y="162179"/>
                  </a:lnTo>
                  <a:lnTo>
                    <a:pt x="2540" y="184912"/>
                  </a:lnTo>
                  <a:lnTo>
                    <a:pt x="9525" y="206501"/>
                  </a:lnTo>
                  <a:lnTo>
                    <a:pt x="20320" y="226695"/>
                  </a:lnTo>
                  <a:lnTo>
                    <a:pt x="34290" y="245110"/>
                  </a:lnTo>
                  <a:lnTo>
                    <a:pt x="8890" y="300863"/>
                  </a:lnTo>
                  <a:lnTo>
                    <a:pt x="10159" y="303403"/>
                  </a:lnTo>
                  <a:lnTo>
                    <a:pt x="14604" y="305943"/>
                  </a:lnTo>
                  <a:lnTo>
                    <a:pt x="17779" y="305308"/>
                  </a:lnTo>
                  <a:lnTo>
                    <a:pt x="19050" y="302133"/>
                  </a:lnTo>
                  <a:lnTo>
                    <a:pt x="41909" y="252095"/>
                  </a:lnTo>
                  <a:lnTo>
                    <a:pt x="60959" y="252095"/>
                  </a:lnTo>
                  <a:lnTo>
                    <a:pt x="44450" y="241300"/>
                  </a:lnTo>
                  <a:lnTo>
                    <a:pt x="19050" y="203326"/>
                  </a:lnTo>
                  <a:lnTo>
                    <a:pt x="9525" y="157734"/>
                  </a:lnTo>
                  <a:lnTo>
                    <a:pt x="19050" y="111506"/>
                  </a:lnTo>
                  <a:lnTo>
                    <a:pt x="44450" y="74041"/>
                  </a:lnTo>
                  <a:lnTo>
                    <a:pt x="81915" y="48768"/>
                  </a:lnTo>
                  <a:lnTo>
                    <a:pt x="127634" y="39243"/>
                  </a:lnTo>
                  <a:lnTo>
                    <a:pt x="177292" y="39243"/>
                  </a:lnTo>
                  <a:lnTo>
                    <a:pt x="155701" y="32893"/>
                  </a:lnTo>
                  <a:lnTo>
                    <a:pt x="132842" y="29718"/>
                  </a:lnTo>
                  <a:lnTo>
                    <a:pt x="13284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1510010" y="1624583"/>
              <a:ext cx="214122" cy="266700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11561445" y="1575815"/>
              <a:ext cx="69850" cy="9525"/>
            </a:xfrm>
            <a:custGeom>
              <a:avLst/>
              <a:gdLst/>
              <a:ahLst/>
              <a:cxnLst/>
              <a:rect l="l" t="t" r="r" b="b"/>
              <a:pathLst>
                <a:path w="69850" h="9525">
                  <a:moveTo>
                    <a:pt x="66801" y="0"/>
                  </a:moveTo>
                  <a:lnTo>
                    <a:pt x="2539" y="0"/>
                  </a:lnTo>
                  <a:lnTo>
                    <a:pt x="0" y="1905"/>
                  </a:lnTo>
                  <a:lnTo>
                    <a:pt x="0" y="7620"/>
                  </a:lnTo>
                  <a:lnTo>
                    <a:pt x="2539" y="9525"/>
                  </a:lnTo>
                  <a:lnTo>
                    <a:pt x="66801" y="9525"/>
                  </a:lnTo>
                  <a:lnTo>
                    <a:pt x="69341" y="7620"/>
                  </a:lnTo>
                  <a:lnTo>
                    <a:pt x="69341" y="1905"/>
                  </a:lnTo>
                  <a:lnTo>
                    <a:pt x="6680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/>
          <p:nvPr/>
        </p:nvSpPr>
        <p:spPr>
          <a:xfrm>
            <a:off x="510540" y="911352"/>
            <a:ext cx="609600" cy="76200"/>
          </a:xfrm>
          <a:custGeom>
            <a:avLst/>
            <a:gdLst/>
            <a:ahLst/>
            <a:cxnLst/>
            <a:rect l="l" t="t" r="r" b="b"/>
            <a:pathLst>
              <a:path w="609600" h="76200">
                <a:moveTo>
                  <a:pt x="609600" y="0"/>
                </a:moveTo>
                <a:lnTo>
                  <a:pt x="0" y="0"/>
                </a:lnTo>
                <a:lnTo>
                  <a:pt x="0" y="76200"/>
                </a:lnTo>
                <a:lnTo>
                  <a:pt x="609600" y="76200"/>
                </a:lnTo>
                <a:lnTo>
                  <a:pt x="6096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xfrm>
            <a:off x="468579" y="319481"/>
            <a:ext cx="714248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60" dirty="0"/>
              <a:t>S</a:t>
            </a:r>
            <a:r>
              <a:rPr sz="2400" spc="-70" dirty="0"/>
              <a:t>ER</a:t>
            </a:r>
            <a:r>
              <a:rPr sz="2400" spc="-60" dirty="0"/>
              <a:t>VI</a:t>
            </a:r>
            <a:r>
              <a:rPr sz="2400" spc="-75" dirty="0"/>
              <a:t>Z</a:t>
            </a:r>
            <a:r>
              <a:rPr sz="2400" dirty="0"/>
              <a:t>I</a:t>
            </a:r>
            <a:r>
              <a:rPr sz="2400" spc="-225" dirty="0"/>
              <a:t> </a:t>
            </a:r>
            <a:r>
              <a:rPr sz="2400" spc="-70" dirty="0"/>
              <a:t>PI</a:t>
            </a:r>
            <a:r>
              <a:rPr sz="2400" spc="-75" dirty="0"/>
              <a:t>A</a:t>
            </a:r>
            <a:r>
              <a:rPr sz="2400" spc="-85" dirty="0"/>
              <a:t>TT</a:t>
            </a:r>
            <a:r>
              <a:rPr sz="2400" spc="-75" dirty="0"/>
              <a:t>A</a:t>
            </a:r>
            <a:r>
              <a:rPr sz="2400" spc="-80" dirty="0"/>
              <a:t>FO</a:t>
            </a:r>
            <a:r>
              <a:rPr sz="2400" spc="-85" dirty="0"/>
              <a:t>R</a:t>
            </a:r>
            <a:r>
              <a:rPr sz="2400" spc="-80" dirty="0"/>
              <a:t>M</a:t>
            </a:r>
            <a:r>
              <a:rPr sz="2400" dirty="0"/>
              <a:t>A</a:t>
            </a:r>
            <a:r>
              <a:rPr sz="2400" spc="-250" dirty="0"/>
              <a:t> </a:t>
            </a:r>
            <a:r>
              <a:rPr sz="2400" spc="-65" dirty="0"/>
              <a:t>H</a:t>
            </a:r>
            <a:r>
              <a:rPr sz="2400" spc="-70" dirty="0"/>
              <a:t>&amp;</a:t>
            </a:r>
            <a:r>
              <a:rPr sz="2400" dirty="0"/>
              <a:t>D</a:t>
            </a:r>
            <a:r>
              <a:rPr sz="2400" spc="-160" dirty="0"/>
              <a:t> </a:t>
            </a:r>
            <a:r>
              <a:rPr sz="2400" spc="-60" dirty="0"/>
              <a:t>S</a:t>
            </a:r>
            <a:r>
              <a:rPr sz="2400" spc="-70" dirty="0"/>
              <a:t>M</a:t>
            </a:r>
            <a:r>
              <a:rPr sz="2400" spc="-65" dirty="0"/>
              <a:t>A</a:t>
            </a:r>
            <a:r>
              <a:rPr sz="2400" spc="-70" dirty="0"/>
              <a:t>R</a:t>
            </a:r>
            <a:r>
              <a:rPr sz="2400" dirty="0"/>
              <a:t>T</a:t>
            </a:r>
            <a:r>
              <a:rPr sz="2400" spc="-200" dirty="0"/>
              <a:t> </a:t>
            </a:r>
            <a:r>
              <a:rPr sz="2400" spc="-70" dirty="0"/>
              <a:t>P</a:t>
            </a:r>
            <a:r>
              <a:rPr sz="2400" spc="-75" dirty="0"/>
              <a:t>LA</a:t>
            </a:r>
            <a:r>
              <a:rPr sz="2400" spc="-85" dirty="0"/>
              <a:t>T</a:t>
            </a:r>
            <a:r>
              <a:rPr sz="2400" spc="-80" dirty="0"/>
              <a:t>FO</a:t>
            </a:r>
            <a:r>
              <a:rPr sz="2400" spc="-85" dirty="0"/>
              <a:t>R</a:t>
            </a:r>
            <a:r>
              <a:rPr sz="2400" dirty="0"/>
              <a:t>M</a:t>
            </a:r>
            <a:r>
              <a:rPr sz="2400" spc="-150" dirty="0"/>
              <a:t> </a:t>
            </a:r>
            <a:r>
              <a:rPr sz="2400" spc="-85" dirty="0"/>
              <a:t>1</a:t>
            </a:r>
            <a:r>
              <a:rPr sz="2400" spc="-75" dirty="0"/>
              <a:t>/</a:t>
            </a:r>
            <a:r>
              <a:rPr sz="2400" dirty="0"/>
              <a:t>2</a:t>
            </a:r>
            <a:endParaRPr sz="2400"/>
          </a:p>
        </p:txBody>
      </p:sp>
      <p:sp>
        <p:nvSpPr>
          <p:cNvPr id="29" name="object 29"/>
          <p:cNvSpPr txBox="1"/>
          <p:nvPr/>
        </p:nvSpPr>
        <p:spPr>
          <a:xfrm>
            <a:off x="6257925" y="1255013"/>
            <a:ext cx="1362710" cy="4826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675"/>
              </a:lnSpc>
              <a:spcBef>
                <a:spcPts val="105"/>
              </a:spcBef>
            </a:pPr>
            <a:r>
              <a:rPr sz="1400" b="1" spc="-65" dirty="0">
                <a:solidFill>
                  <a:srgbClr val="FFFFFF"/>
                </a:solidFill>
                <a:latin typeface="Verdana"/>
                <a:cs typeface="Verdana"/>
              </a:rPr>
              <a:t>03.</a:t>
            </a:r>
            <a:endParaRPr sz="1400">
              <a:latin typeface="Verdana"/>
              <a:cs typeface="Verdana"/>
            </a:endParaRPr>
          </a:p>
          <a:p>
            <a:pPr marL="12700">
              <a:lnSpc>
                <a:spcPts val="1914"/>
              </a:lnSpc>
            </a:pPr>
            <a:r>
              <a:rPr sz="1600" spc="-15" dirty="0">
                <a:solidFill>
                  <a:srgbClr val="FFFFFF"/>
                </a:solidFill>
                <a:latin typeface="Verdana"/>
                <a:cs typeface="Verdana"/>
              </a:rPr>
              <a:t>Quanto</a:t>
            </a: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Verdana"/>
                <a:cs typeface="Verdana"/>
              </a:rPr>
              <a:t>costa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12775" y="2119731"/>
            <a:ext cx="2625725" cy="39103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39395">
              <a:lnSpc>
                <a:spcPct val="129099"/>
              </a:lnSpc>
              <a:spcBef>
                <a:spcPts val="100"/>
              </a:spcBef>
            </a:pPr>
            <a:r>
              <a:rPr sz="1400" b="1" spc="-35" dirty="0">
                <a:latin typeface="Verdana"/>
                <a:cs typeface="Verdana"/>
              </a:rPr>
              <a:t>P</a:t>
            </a:r>
            <a:r>
              <a:rPr sz="1400" b="1" spc="-40" dirty="0">
                <a:latin typeface="Verdana"/>
                <a:cs typeface="Verdana"/>
              </a:rPr>
              <a:t>ro</a:t>
            </a:r>
            <a:r>
              <a:rPr sz="1400" b="1" spc="-45" dirty="0">
                <a:latin typeface="Verdana"/>
                <a:cs typeface="Verdana"/>
              </a:rPr>
              <a:t>f</a:t>
            </a:r>
            <a:r>
              <a:rPr sz="1400" b="1" spc="-35" dirty="0">
                <a:latin typeface="Verdana"/>
                <a:cs typeface="Verdana"/>
              </a:rPr>
              <a:t>e</a:t>
            </a:r>
            <a:r>
              <a:rPr sz="1400" b="1" spc="-45" dirty="0">
                <a:latin typeface="Verdana"/>
                <a:cs typeface="Verdana"/>
              </a:rPr>
              <a:t>ss</a:t>
            </a:r>
            <a:r>
              <a:rPr sz="1400" b="1" spc="-40" dirty="0">
                <a:latin typeface="Verdana"/>
                <a:cs typeface="Verdana"/>
              </a:rPr>
              <a:t>ioni</a:t>
            </a:r>
            <a:r>
              <a:rPr sz="1400" b="1" spc="-45" dirty="0">
                <a:latin typeface="Verdana"/>
                <a:cs typeface="Verdana"/>
              </a:rPr>
              <a:t>st</a:t>
            </a:r>
            <a:r>
              <a:rPr sz="1400" b="1" dirty="0">
                <a:latin typeface="Verdana"/>
                <a:cs typeface="Verdana"/>
              </a:rPr>
              <a:t>i</a:t>
            </a:r>
            <a:r>
              <a:rPr sz="1400" b="1" spc="-95" dirty="0">
                <a:latin typeface="Verdana"/>
                <a:cs typeface="Verdana"/>
              </a:rPr>
              <a:t> </a:t>
            </a:r>
            <a:r>
              <a:rPr sz="1400" b="1" spc="-40" dirty="0">
                <a:latin typeface="Verdana"/>
                <a:cs typeface="Verdana"/>
              </a:rPr>
              <a:t>i</a:t>
            </a:r>
            <a:r>
              <a:rPr sz="1400" b="1" spc="-45" dirty="0">
                <a:latin typeface="Verdana"/>
                <a:cs typeface="Verdana"/>
              </a:rPr>
              <a:t>s</a:t>
            </a:r>
            <a:r>
              <a:rPr sz="1400" b="1" spc="-35" dirty="0">
                <a:latin typeface="Verdana"/>
                <a:cs typeface="Verdana"/>
              </a:rPr>
              <a:t>c</a:t>
            </a:r>
            <a:r>
              <a:rPr sz="1400" b="1" spc="-40" dirty="0">
                <a:latin typeface="Verdana"/>
                <a:cs typeface="Verdana"/>
              </a:rPr>
              <a:t>ri</a:t>
            </a:r>
            <a:r>
              <a:rPr sz="1400" b="1" spc="-45" dirty="0">
                <a:latin typeface="Verdana"/>
                <a:cs typeface="Verdana"/>
              </a:rPr>
              <a:t>tt</a:t>
            </a:r>
            <a:r>
              <a:rPr sz="1400" b="1" dirty="0">
                <a:latin typeface="Verdana"/>
                <a:cs typeface="Verdana"/>
              </a:rPr>
              <a:t>i</a:t>
            </a:r>
            <a:r>
              <a:rPr sz="1400" b="1" spc="-75" dirty="0">
                <a:latin typeface="Verdana"/>
                <a:cs typeface="Verdana"/>
              </a:rPr>
              <a:t> </a:t>
            </a:r>
            <a:r>
              <a:rPr sz="1400" b="1" spc="-40" dirty="0">
                <a:latin typeface="Verdana"/>
                <a:cs typeface="Verdana"/>
              </a:rPr>
              <a:t>a</a:t>
            </a:r>
            <a:r>
              <a:rPr sz="1400" b="1" spc="-35" dirty="0">
                <a:latin typeface="Verdana"/>
                <a:cs typeface="Verdana"/>
              </a:rPr>
              <a:t>g</a:t>
            </a:r>
            <a:r>
              <a:rPr sz="1400" b="1" spc="-40" dirty="0">
                <a:latin typeface="Verdana"/>
                <a:cs typeface="Verdana"/>
              </a:rPr>
              <a:t>l</a:t>
            </a:r>
            <a:r>
              <a:rPr sz="1400" b="1" dirty="0">
                <a:latin typeface="Verdana"/>
                <a:cs typeface="Verdana"/>
              </a:rPr>
              <a:t>i  </a:t>
            </a:r>
            <a:r>
              <a:rPr sz="1400" b="1" spc="-45" dirty="0">
                <a:latin typeface="Verdana"/>
                <a:cs typeface="Verdana"/>
              </a:rPr>
              <a:t>O</a:t>
            </a:r>
            <a:r>
              <a:rPr sz="1400" b="1" spc="-40" dirty="0">
                <a:latin typeface="Verdana"/>
                <a:cs typeface="Verdana"/>
              </a:rPr>
              <a:t>r</a:t>
            </a:r>
            <a:r>
              <a:rPr sz="1400" b="1" spc="-35" dirty="0">
                <a:latin typeface="Verdana"/>
                <a:cs typeface="Verdana"/>
              </a:rPr>
              <a:t>d</a:t>
            </a:r>
            <a:r>
              <a:rPr sz="1400" b="1" spc="-40" dirty="0">
                <a:latin typeface="Verdana"/>
                <a:cs typeface="Verdana"/>
              </a:rPr>
              <a:t>in</a:t>
            </a:r>
            <a:r>
              <a:rPr sz="1400" b="1" dirty="0">
                <a:latin typeface="Verdana"/>
                <a:cs typeface="Verdana"/>
              </a:rPr>
              <a:t>i</a:t>
            </a:r>
            <a:r>
              <a:rPr sz="1400" b="1" spc="-85" dirty="0">
                <a:latin typeface="Verdana"/>
                <a:cs typeface="Verdana"/>
              </a:rPr>
              <a:t> </a:t>
            </a:r>
            <a:r>
              <a:rPr sz="1400" b="1" dirty="0">
                <a:latin typeface="Verdana"/>
                <a:cs typeface="Verdana"/>
              </a:rPr>
              <a:t>e</a:t>
            </a:r>
            <a:r>
              <a:rPr sz="1400" b="1" spc="-80" dirty="0">
                <a:latin typeface="Verdana"/>
                <a:cs typeface="Verdana"/>
              </a:rPr>
              <a:t> </a:t>
            </a:r>
            <a:r>
              <a:rPr sz="1400" b="1" spc="-35" dirty="0">
                <a:latin typeface="Verdana"/>
                <a:cs typeface="Verdana"/>
              </a:rPr>
              <a:t>C</a:t>
            </a:r>
            <a:r>
              <a:rPr sz="1400" b="1" spc="-40" dirty="0">
                <a:latin typeface="Verdana"/>
                <a:cs typeface="Verdana"/>
              </a:rPr>
              <a:t>oll</a:t>
            </a:r>
            <a:r>
              <a:rPr sz="1400" b="1" spc="-35" dirty="0">
                <a:latin typeface="Verdana"/>
                <a:cs typeface="Verdana"/>
              </a:rPr>
              <a:t>eg</a:t>
            </a:r>
            <a:r>
              <a:rPr sz="1400" b="1" dirty="0">
                <a:latin typeface="Verdana"/>
                <a:cs typeface="Verdana"/>
              </a:rPr>
              <a:t>i  </a:t>
            </a:r>
            <a:r>
              <a:rPr sz="1400" b="1" spc="-35" dirty="0">
                <a:latin typeface="Verdana"/>
                <a:cs typeface="Verdana"/>
              </a:rPr>
              <a:t>P</a:t>
            </a:r>
            <a:r>
              <a:rPr sz="1400" b="1" spc="-40" dirty="0">
                <a:latin typeface="Verdana"/>
                <a:cs typeface="Verdana"/>
              </a:rPr>
              <a:t>ro</a:t>
            </a:r>
            <a:r>
              <a:rPr sz="1400" b="1" spc="-45" dirty="0">
                <a:latin typeface="Verdana"/>
                <a:cs typeface="Verdana"/>
              </a:rPr>
              <a:t>f</a:t>
            </a:r>
            <a:r>
              <a:rPr sz="1400" b="1" spc="-35" dirty="0">
                <a:latin typeface="Verdana"/>
                <a:cs typeface="Verdana"/>
              </a:rPr>
              <a:t>e</a:t>
            </a:r>
            <a:r>
              <a:rPr sz="1400" b="1" spc="-45" dirty="0">
                <a:latin typeface="Verdana"/>
                <a:cs typeface="Verdana"/>
              </a:rPr>
              <a:t>ss</a:t>
            </a:r>
            <a:r>
              <a:rPr sz="1400" b="1" spc="-40" dirty="0">
                <a:latin typeface="Verdana"/>
                <a:cs typeface="Verdana"/>
              </a:rPr>
              <a:t>ional</a:t>
            </a:r>
            <a:r>
              <a:rPr sz="1400" b="1" dirty="0">
                <a:latin typeface="Verdana"/>
                <a:cs typeface="Verdana"/>
              </a:rPr>
              <a:t>i</a:t>
            </a:r>
            <a:r>
              <a:rPr sz="1400" b="1" spc="-85" dirty="0">
                <a:latin typeface="Verdana"/>
                <a:cs typeface="Verdana"/>
              </a:rPr>
              <a:t> </a:t>
            </a:r>
            <a:r>
              <a:rPr sz="1400" b="1" spc="-40" dirty="0">
                <a:latin typeface="Verdana"/>
                <a:cs typeface="Verdana"/>
              </a:rPr>
              <a:t>a</a:t>
            </a:r>
            <a:r>
              <a:rPr sz="1400" b="1" spc="-45" dirty="0">
                <a:latin typeface="Verdana"/>
                <a:cs typeface="Verdana"/>
              </a:rPr>
              <a:t>ss</a:t>
            </a:r>
            <a:r>
              <a:rPr sz="1400" b="1" spc="-40" dirty="0">
                <a:latin typeface="Verdana"/>
                <a:cs typeface="Verdana"/>
              </a:rPr>
              <a:t>o</a:t>
            </a:r>
            <a:r>
              <a:rPr sz="1400" b="1" spc="-35" dirty="0">
                <a:latin typeface="Verdana"/>
                <a:cs typeface="Verdana"/>
              </a:rPr>
              <a:t>c</a:t>
            </a:r>
            <a:r>
              <a:rPr sz="1400" b="1" spc="-40" dirty="0">
                <a:latin typeface="Verdana"/>
                <a:cs typeface="Verdana"/>
              </a:rPr>
              <a:t>ia</a:t>
            </a:r>
            <a:r>
              <a:rPr sz="1400" b="1" spc="-45" dirty="0">
                <a:latin typeface="Verdana"/>
                <a:cs typeface="Verdana"/>
              </a:rPr>
              <a:t>t</a:t>
            </a:r>
            <a:r>
              <a:rPr sz="1400" b="1" dirty="0">
                <a:latin typeface="Verdana"/>
                <a:cs typeface="Verdana"/>
              </a:rPr>
              <a:t>i  </a:t>
            </a:r>
            <a:r>
              <a:rPr sz="1400" b="1" spc="-40" dirty="0">
                <a:latin typeface="Verdana"/>
                <a:cs typeface="Verdana"/>
              </a:rPr>
              <a:t>all</a:t>
            </a:r>
            <a:r>
              <a:rPr sz="1400" b="1" dirty="0">
                <a:latin typeface="Verdana"/>
                <a:cs typeface="Verdana"/>
              </a:rPr>
              <a:t>a</a:t>
            </a:r>
            <a:r>
              <a:rPr sz="1400" b="1" spc="-85" dirty="0">
                <a:latin typeface="Verdana"/>
                <a:cs typeface="Verdana"/>
              </a:rPr>
              <a:t> </a:t>
            </a:r>
            <a:r>
              <a:rPr sz="1400" b="1" spc="-30" dirty="0">
                <a:latin typeface="Verdana"/>
                <a:cs typeface="Verdana"/>
              </a:rPr>
              <a:t>R</a:t>
            </a:r>
            <a:r>
              <a:rPr sz="1400" b="1" spc="-35" dirty="0">
                <a:latin typeface="Verdana"/>
                <a:cs typeface="Verdana"/>
              </a:rPr>
              <a:t>e</a:t>
            </a:r>
            <a:r>
              <a:rPr sz="1400" b="1" spc="-45" dirty="0">
                <a:latin typeface="Verdana"/>
                <a:cs typeface="Verdana"/>
              </a:rPr>
              <a:t>t</a:t>
            </a:r>
            <a:r>
              <a:rPr sz="1400" b="1" dirty="0">
                <a:latin typeface="Verdana"/>
                <a:cs typeface="Verdana"/>
              </a:rPr>
              <a:t>e</a:t>
            </a:r>
            <a:r>
              <a:rPr sz="1400" b="1" spc="-95" dirty="0">
                <a:latin typeface="Verdana"/>
                <a:cs typeface="Verdana"/>
              </a:rPr>
              <a:t> </a:t>
            </a:r>
            <a:r>
              <a:rPr sz="1400" b="1" spc="-35" dirty="0">
                <a:latin typeface="Verdana"/>
                <a:cs typeface="Verdana"/>
              </a:rPr>
              <a:t>P</a:t>
            </a:r>
            <a:r>
              <a:rPr sz="1400" b="1" spc="-40" dirty="0">
                <a:latin typeface="Verdana"/>
                <a:cs typeface="Verdana"/>
              </a:rPr>
              <a:t>ro</a:t>
            </a:r>
            <a:r>
              <a:rPr sz="1400" b="1" spc="-45" dirty="0">
                <a:latin typeface="Verdana"/>
                <a:cs typeface="Verdana"/>
              </a:rPr>
              <a:t>f</a:t>
            </a:r>
            <a:r>
              <a:rPr sz="1400" b="1" spc="-35" dirty="0">
                <a:latin typeface="Verdana"/>
                <a:cs typeface="Verdana"/>
              </a:rPr>
              <a:t>e</a:t>
            </a:r>
            <a:r>
              <a:rPr sz="1400" b="1" spc="-45" dirty="0">
                <a:latin typeface="Verdana"/>
                <a:cs typeface="Verdana"/>
              </a:rPr>
              <a:t>ss</a:t>
            </a:r>
            <a:r>
              <a:rPr sz="1400" b="1" spc="-40" dirty="0">
                <a:latin typeface="Verdana"/>
                <a:cs typeface="Verdana"/>
              </a:rPr>
              <a:t>ion</a:t>
            </a:r>
            <a:r>
              <a:rPr sz="1400" b="1" dirty="0">
                <a:latin typeface="Verdana"/>
                <a:cs typeface="Verdana"/>
              </a:rPr>
              <a:t>i  </a:t>
            </a:r>
            <a:r>
              <a:rPr sz="1400" b="1" spc="-35" dirty="0">
                <a:latin typeface="Verdana"/>
                <a:cs typeface="Verdana"/>
              </a:rPr>
              <a:t>Tecniche</a:t>
            </a:r>
            <a:endParaRPr sz="1400">
              <a:latin typeface="Verdana"/>
              <a:cs typeface="Verdana"/>
            </a:endParaRPr>
          </a:p>
          <a:p>
            <a:pPr marL="96520" marR="389890" algn="just">
              <a:lnSpc>
                <a:spcPct val="130100"/>
              </a:lnSpc>
              <a:spcBef>
                <a:spcPts val="1015"/>
              </a:spcBef>
            </a:pPr>
            <a:r>
              <a:rPr sz="1200" i="1" dirty="0">
                <a:latin typeface="Verdana"/>
                <a:cs typeface="Verdana"/>
              </a:rPr>
              <a:t>Ogni</a:t>
            </a:r>
            <a:r>
              <a:rPr sz="1200" i="1" spc="-65" dirty="0">
                <a:latin typeface="Verdana"/>
                <a:cs typeface="Verdana"/>
              </a:rPr>
              <a:t> </a:t>
            </a:r>
            <a:r>
              <a:rPr sz="1200" i="1" spc="-10" dirty="0">
                <a:latin typeface="Verdana"/>
                <a:cs typeface="Verdana"/>
              </a:rPr>
              <a:t>utente</a:t>
            </a:r>
            <a:r>
              <a:rPr sz="1200" i="1" spc="-45" dirty="0">
                <a:latin typeface="Verdana"/>
                <a:cs typeface="Verdana"/>
              </a:rPr>
              <a:t> </a:t>
            </a:r>
            <a:r>
              <a:rPr sz="1200" i="1" dirty="0">
                <a:latin typeface="Verdana"/>
                <a:cs typeface="Verdana"/>
              </a:rPr>
              <a:t>avrà</a:t>
            </a:r>
            <a:r>
              <a:rPr sz="1200" i="1" spc="-55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le</a:t>
            </a:r>
            <a:r>
              <a:rPr sz="1200" i="1" spc="-45" dirty="0">
                <a:latin typeface="Verdana"/>
                <a:cs typeface="Verdana"/>
              </a:rPr>
              <a:t> </a:t>
            </a:r>
            <a:r>
              <a:rPr sz="1200" b="1" i="1" spc="-10" dirty="0">
                <a:latin typeface="Verdana"/>
                <a:cs typeface="Verdana"/>
              </a:rPr>
              <a:t>proprie </a:t>
            </a:r>
            <a:r>
              <a:rPr sz="1200" b="1" i="1" spc="-400" dirty="0">
                <a:latin typeface="Verdana"/>
                <a:cs typeface="Verdana"/>
              </a:rPr>
              <a:t> </a:t>
            </a:r>
            <a:r>
              <a:rPr sz="1200" b="1" i="1" spc="-15" dirty="0">
                <a:latin typeface="Verdana"/>
                <a:cs typeface="Verdana"/>
              </a:rPr>
              <a:t>credenziali </a:t>
            </a:r>
            <a:r>
              <a:rPr sz="1200" i="1" spc="-10" dirty="0">
                <a:latin typeface="Verdana"/>
                <a:cs typeface="Verdana"/>
              </a:rPr>
              <a:t>per accedere </a:t>
            </a:r>
            <a:r>
              <a:rPr sz="1200" i="1" spc="-20" dirty="0">
                <a:latin typeface="Verdana"/>
                <a:cs typeface="Verdana"/>
              </a:rPr>
              <a:t>in </a:t>
            </a:r>
            <a:r>
              <a:rPr sz="1200" i="1" spc="-415" dirty="0">
                <a:latin typeface="Verdana"/>
                <a:cs typeface="Verdana"/>
              </a:rPr>
              <a:t> </a:t>
            </a:r>
            <a:r>
              <a:rPr sz="1200" i="1" spc="-15" dirty="0">
                <a:latin typeface="Verdana"/>
                <a:cs typeface="Verdana"/>
              </a:rPr>
              <a:t>piattaforma.</a:t>
            </a:r>
            <a:endParaRPr sz="1200">
              <a:latin typeface="Verdana"/>
              <a:cs typeface="Verdana"/>
            </a:endParaRPr>
          </a:p>
          <a:p>
            <a:pPr marL="96520" marR="5080">
              <a:lnSpc>
                <a:spcPct val="130000"/>
              </a:lnSpc>
            </a:pPr>
            <a:r>
              <a:rPr sz="1200" i="1" dirty="0">
                <a:latin typeface="Verdana"/>
                <a:cs typeface="Verdana"/>
              </a:rPr>
              <a:t>La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piattaforma</a:t>
            </a:r>
            <a:r>
              <a:rPr sz="1200" i="1" spc="-45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offre</a:t>
            </a:r>
            <a:r>
              <a:rPr sz="1200" i="1" spc="-45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la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possibilità </a:t>
            </a:r>
            <a:r>
              <a:rPr sz="1200" i="1" spc="-405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d</a:t>
            </a:r>
            <a:r>
              <a:rPr sz="1200" i="1" dirty="0">
                <a:latin typeface="Verdana"/>
                <a:cs typeface="Verdana"/>
              </a:rPr>
              <a:t>i</a:t>
            </a:r>
            <a:r>
              <a:rPr sz="1200" i="1" spc="-10" dirty="0">
                <a:latin typeface="Verdana"/>
                <a:cs typeface="Verdana"/>
              </a:rPr>
              <a:t> </a:t>
            </a:r>
            <a:r>
              <a:rPr sz="1200" i="1" dirty="0">
                <a:latin typeface="Verdana"/>
                <a:cs typeface="Verdana"/>
              </a:rPr>
              <a:t>av</a:t>
            </a:r>
            <a:r>
              <a:rPr sz="1200" i="1" spc="5" dirty="0">
                <a:latin typeface="Verdana"/>
                <a:cs typeface="Verdana"/>
              </a:rPr>
              <a:t>e</a:t>
            </a:r>
            <a:r>
              <a:rPr sz="1200" i="1" dirty="0">
                <a:latin typeface="Verdana"/>
                <a:cs typeface="Verdana"/>
              </a:rPr>
              <a:t>re</a:t>
            </a:r>
            <a:r>
              <a:rPr sz="1200" i="1" spc="-135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Uff</a:t>
            </a:r>
            <a:r>
              <a:rPr sz="1200" i="1" spc="-20" dirty="0">
                <a:latin typeface="Verdana"/>
                <a:cs typeface="Verdana"/>
              </a:rPr>
              <a:t>i</a:t>
            </a:r>
            <a:r>
              <a:rPr sz="1200" i="1" spc="-5" dirty="0">
                <a:latin typeface="Verdana"/>
                <a:cs typeface="Verdana"/>
              </a:rPr>
              <a:t>c</a:t>
            </a:r>
            <a:r>
              <a:rPr sz="1200" i="1" dirty="0">
                <a:latin typeface="Verdana"/>
                <a:cs typeface="Verdana"/>
              </a:rPr>
              <a:t>i</a:t>
            </a:r>
            <a:r>
              <a:rPr sz="1200" i="1" spc="-80" dirty="0">
                <a:latin typeface="Verdana"/>
                <a:cs typeface="Verdana"/>
              </a:rPr>
              <a:t> </a:t>
            </a:r>
            <a:r>
              <a:rPr sz="1200" i="1" dirty="0">
                <a:latin typeface="Verdana"/>
                <a:cs typeface="Verdana"/>
              </a:rPr>
              <a:t>Terr</a:t>
            </a:r>
            <a:r>
              <a:rPr sz="1200" i="1" spc="-20" dirty="0">
                <a:latin typeface="Verdana"/>
                <a:cs typeface="Verdana"/>
              </a:rPr>
              <a:t>i</a:t>
            </a:r>
            <a:r>
              <a:rPr sz="1200" i="1" spc="-5" dirty="0">
                <a:latin typeface="Verdana"/>
                <a:cs typeface="Verdana"/>
              </a:rPr>
              <a:t>t</a:t>
            </a:r>
            <a:r>
              <a:rPr sz="1200" i="1" dirty="0">
                <a:latin typeface="Verdana"/>
                <a:cs typeface="Verdana"/>
              </a:rPr>
              <a:t>ori</a:t>
            </a:r>
            <a:r>
              <a:rPr sz="1200" i="1" spc="-5" dirty="0">
                <a:latin typeface="Verdana"/>
                <a:cs typeface="Verdana"/>
              </a:rPr>
              <a:t>a</a:t>
            </a:r>
            <a:r>
              <a:rPr sz="1200" i="1" spc="-20" dirty="0">
                <a:latin typeface="Verdana"/>
                <a:cs typeface="Verdana"/>
              </a:rPr>
              <a:t>li</a:t>
            </a:r>
            <a:r>
              <a:rPr sz="1200" i="1" dirty="0">
                <a:latin typeface="Verdana"/>
                <a:cs typeface="Verdana"/>
              </a:rPr>
              <a:t>,</a:t>
            </a:r>
            <a:r>
              <a:rPr sz="1200" i="1" spc="-130" dirty="0">
                <a:latin typeface="Verdana"/>
                <a:cs typeface="Verdana"/>
              </a:rPr>
              <a:t> </a:t>
            </a:r>
            <a:r>
              <a:rPr sz="1200" i="1" dirty="0">
                <a:latin typeface="Verdana"/>
                <a:cs typeface="Verdana"/>
              </a:rPr>
              <a:t>e</a:t>
            </a:r>
            <a:r>
              <a:rPr sz="1200" i="1" spc="-225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d</a:t>
            </a:r>
            <a:r>
              <a:rPr sz="1200" i="1" dirty="0">
                <a:latin typeface="Verdana"/>
                <a:cs typeface="Verdana"/>
              </a:rPr>
              <a:t>i  </a:t>
            </a:r>
            <a:r>
              <a:rPr sz="1200" i="1" spc="-5" dirty="0">
                <a:latin typeface="Verdana"/>
                <a:cs typeface="Verdana"/>
              </a:rPr>
              <a:t>operare</a:t>
            </a:r>
            <a:r>
              <a:rPr sz="1200" i="1" spc="400" dirty="0">
                <a:latin typeface="Verdana"/>
                <a:cs typeface="Verdana"/>
              </a:rPr>
              <a:t> </a:t>
            </a:r>
            <a:r>
              <a:rPr sz="1200" i="1" spc="10" dirty="0">
                <a:latin typeface="Verdana"/>
                <a:cs typeface="Verdana"/>
              </a:rPr>
              <a:t>per</a:t>
            </a:r>
            <a:r>
              <a:rPr sz="1200" i="1" spc="40" dirty="0">
                <a:latin typeface="Verdana"/>
                <a:cs typeface="Verdana"/>
              </a:rPr>
              <a:t> </a:t>
            </a:r>
            <a:r>
              <a:rPr sz="1200" i="1" spc="20" dirty="0">
                <a:latin typeface="Verdana"/>
                <a:cs typeface="Verdana"/>
              </a:rPr>
              <a:t>conto</a:t>
            </a:r>
            <a:r>
              <a:rPr sz="1200" i="1" spc="35" dirty="0">
                <a:latin typeface="Verdana"/>
                <a:cs typeface="Verdana"/>
              </a:rPr>
              <a:t> </a:t>
            </a:r>
            <a:r>
              <a:rPr sz="1200" i="1" spc="15" dirty="0">
                <a:latin typeface="Verdana"/>
                <a:cs typeface="Verdana"/>
              </a:rPr>
              <a:t>dei </a:t>
            </a:r>
            <a:r>
              <a:rPr sz="1200" i="1" spc="20" dirty="0">
                <a:latin typeface="Verdana"/>
                <a:cs typeface="Verdana"/>
              </a:rPr>
              <a:t> </a:t>
            </a:r>
            <a:r>
              <a:rPr sz="1200" i="1" spc="15" dirty="0">
                <a:latin typeface="Verdana"/>
                <a:cs typeface="Verdana"/>
              </a:rPr>
              <a:t>professionisti,</a:t>
            </a:r>
            <a:r>
              <a:rPr sz="1200" i="1" spc="440" dirty="0">
                <a:latin typeface="Verdana"/>
                <a:cs typeface="Verdana"/>
              </a:rPr>
              <a:t> </a:t>
            </a:r>
            <a:r>
              <a:rPr sz="1200" i="1" spc="15" dirty="0">
                <a:latin typeface="Verdana"/>
                <a:cs typeface="Verdana"/>
              </a:rPr>
              <a:t>ricevendo</a:t>
            </a:r>
            <a:r>
              <a:rPr sz="1200" i="1" spc="50" dirty="0">
                <a:latin typeface="Verdana"/>
                <a:cs typeface="Verdana"/>
              </a:rPr>
              <a:t> </a:t>
            </a:r>
            <a:r>
              <a:rPr sz="1200" i="1" spc="5" dirty="0">
                <a:latin typeface="Verdana"/>
                <a:cs typeface="Verdana"/>
              </a:rPr>
              <a:t>da </a:t>
            </a:r>
            <a:r>
              <a:rPr sz="1200" i="1" spc="10" dirty="0">
                <a:latin typeface="Verdana"/>
                <a:cs typeface="Verdana"/>
              </a:rPr>
              <a:t> </a:t>
            </a:r>
            <a:r>
              <a:rPr sz="1200" i="1" spc="15" dirty="0">
                <a:latin typeface="Verdana"/>
                <a:cs typeface="Verdana"/>
              </a:rPr>
              <a:t>questi</a:t>
            </a:r>
            <a:r>
              <a:rPr sz="1200" i="1" spc="55" dirty="0">
                <a:latin typeface="Verdana"/>
                <a:cs typeface="Verdana"/>
              </a:rPr>
              <a:t> </a:t>
            </a:r>
            <a:r>
              <a:rPr sz="1200" i="1" spc="5" dirty="0">
                <a:latin typeface="Verdana"/>
                <a:cs typeface="Verdana"/>
              </a:rPr>
              <a:t>la</a:t>
            </a:r>
            <a:r>
              <a:rPr sz="1200" i="1" spc="55" dirty="0">
                <a:latin typeface="Verdana"/>
                <a:cs typeface="Verdana"/>
              </a:rPr>
              <a:t> </a:t>
            </a:r>
            <a:r>
              <a:rPr sz="1200" i="1" spc="25" dirty="0">
                <a:latin typeface="Verdana"/>
                <a:cs typeface="Verdana"/>
              </a:rPr>
              <a:t>documentazione </a:t>
            </a:r>
            <a:r>
              <a:rPr sz="1200" i="1" spc="30" dirty="0">
                <a:latin typeface="Verdana"/>
                <a:cs typeface="Verdana"/>
              </a:rPr>
              <a:t> </a:t>
            </a:r>
            <a:r>
              <a:rPr sz="1200" i="1" spc="20" dirty="0">
                <a:latin typeface="Verdana"/>
                <a:cs typeface="Verdana"/>
              </a:rPr>
              <a:t>necessaria</a:t>
            </a:r>
            <a:r>
              <a:rPr sz="1200" i="1" spc="40" dirty="0">
                <a:latin typeface="Verdana"/>
                <a:cs typeface="Verdana"/>
              </a:rPr>
              <a:t> </a:t>
            </a:r>
            <a:r>
              <a:rPr sz="1200" i="1" spc="10" dirty="0">
                <a:latin typeface="Verdana"/>
                <a:cs typeface="Verdana"/>
              </a:rPr>
              <a:t>ad</a:t>
            </a:r>
            <a:r>
              <a:rPr sz="1200" i="1" spc="80" dirty="0">
                <a:latin typeface="Verdana"/>
                <a:cs typeface="Verdana"/>
              </a:rPr>
              <a:t> </a:t>
            </a:r>
            <a:r>
              <a:rPr sz="1200" i="1" spc="15" dirty="0">
                <a:latin typeface="Verdana"/>
                <a:cs typeface="Verdana"/>
              </a:rPr>
              <a:t>istruire</a:t>
            </a:r>
            <a:r>
              <a:rPr sz="1200" i="1" spc="30" dirty="0">
                <a:latin typeface="Verdana"/>
                <a:cs typeface="Verdana"/>
              </a:rPr>
              <a:t> </a:t>
            </a:r>
            <a:r>
              <a:rPr sz="1200" i="1" spc="5" dirty="0">
                <a:latin typeface="Verdana"/>
                <a:cs typeface="Verdana"/>
              </a:rPr>
              <a:t>le </a:t>
            </a:r>
            <a:r>
              <a:rPr sz="1200" i="1" spc="10" dirty="0">
                <a:latin typeface="Verdana"/>
                <a:cs typeface="Verdana"/>
              </a:rPr>
              <a:t> </a:t>
            </a:r>
            <a:r>
              <a:rPr sz="1200" i="1" spc="15" dirty="0">
                <a:latin typeface="Verdana"/>
                <a:cs typeface="Verdana"/>
              </a:rPr>
              <a:t>pratiche.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572002" y="2034311"/>
            <a:ext cx="2326640" cy="23380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600" marR="5080" indent="-342900">
              <a:lnSpc>
                <a:spcPct val="129000"/>
              </a:lnSpc>
              <a:spcBef>
                <a:spcPts val="90"/>
              </a:spcBef>
              <a:buAutoNum type="alphaLcPeriod"/>
              <a:tabLst>
                <a:tab pos="354965" algn="l"/>
                <a:tab pos="355600" algn="l"/>
              </a:tabLst>
            </a:pPr>
            <a:r>
              <a:rPr sz="1050" b="1" spc="-5" dirty="0">
                <a:latin typeface="Verdana"/>
                <a:cs typeface="Verdana"/>
              </a:rPr>
              <a:t>Caricamento </a:t>
            </a:r>
            <a:r>
              <a:rPr sz="1050" spc="-5" dirty="0">
                <a:latin typeface="Verdana"/>
                <a:cs typeface="Verdana"/>
              </a:rPr>
              <a:t>della </a:t>
            </a:r>
            <a:r>
              <a:rPr sz="1050" dirty="0">
                <a:latin typeface="Verdana"/>
                <a:cs typeface="Verdana"/>
              </a:rPr>
              <a:t> docu</a:t>
            </a:r>
            <a:r>
              <a:rPr sz="1050" spc="10" dirty="0">
                <a:latin typeface="Verdana"/>
                <a:cs typeface="Verdana"/>
              </a:rPr>
              <a:t>m</a:t>
            </a:r>
            <a:r>
              <a:rPr sz="1050" spc="-5" dirty="0">
                <a:latin typeface="Verdana"/>
                <a:cs typeface="Verdana"/>
              </a:rPr>
              <a:t>e</a:t>
            </a:r>
            <a:r>
              <a:rPr sz="1050" dirty="0">
                <a:latin typeface="Verdana"/>
                <a:cs typeface="Verdana"/>
              </a:rPr>
              <a:t>n</a:t>
            </a:r>
            <a:r>
              <a:rPr sz="1050" spc="-10" dirty="0">
                <a:latin typeface="Verdana"/>
                <a:cs typeface="Verdana"/>
              </a:rPr>
              <a:t>t</a:t>
            </a:r>
            <a:r>
              <a:rPr sz="1050" spc="-15" dirty="0">
                <a:latin typeface="Verdana"/>
                <a:cs typeface="Verdana"/>
              </a:rPr>
              <a:t>a</a:t>
            </a:r>
            <a:r>
              <a:rPr sz="1050" spc="-5" dirty="0">
                <a:latin typeface="Verdana"/>
                <a:cs typeface="Verdana"/>
              </a:rPr>
              <a:t>zi</a:t>
            </a:r>
            <a:r>
              <a:rPr sz="1050" spc="-10" dirty="0">
                <a:latin typeface="Verdana"/>
                <a:cs typeface="Verdana"/>
              </a:rPr>
              <a:t>o</a:t>
            </a:r>
            <a:r>
              <a:rPr sz="1050" dirty="0">
                <a:latin typeface="Verdana"/>
                <a:cs typeface="Verdana"/>
              </a:rPr>
              <a:t>ne</a:t>
            </a:r>
            <a:r>
              <a:rPr sz="1050" spc="-85" dirty="0">
                <a:latin typeface="Verdana"/>
                <a:cs typeface="Verdana"/>
              </a:rPr>
              <a:t> </a:t>
            </a:r>
            <a:r>
              <a:rPr sz="1050" dirty="0">
                <a:latin typeface="Verdana"/>
                <a:cs typeface="Verdana"/>
              </a:rPr>
              <a:t>r</a:t>
            </a:r>
            <a:r>
              <a:rPr sz="1050" spc="-5" dirty="0">
                <a:latin typeface="Verdana"/>
                <a:cs typeface="Verdana"/>
              </a:rPr>
              <a:t>ic</a:t>
            </a:r>
            <a:r>
              <a:rPr sz="1050" dirty="0">
                <a:latin typeface="Verdana"/>
                <a:cs typeface="Verdana"/>
              </a:rPr>
              <a:t>h</a:t>
            </a:r>
            <a:r>
              <a:rPr sz="1050" spc="-5" dirty="0">
                <a:latin typeface="Verdana"/>
                <a:cs typeface="Verdana"/>
              </a:rPr>
              <a:t>i</a:t>
            </a:r>
            <a:r>
              <a:rPr sz="1050" spc="-20" dirty="0">
                <a:latin typeface="Verdana"/>
                <a:cs typeface="Verdana"/>
              </a:rPr>
              <a:t>e</a:t>
            </a:r>
            <a:r>
              <a:rPr sz="1050" dirty="0">
                <a:latin typeface="Verdana"/>
                <a:cs typeface="Verdana"/>
              </a:rPr>
              <a:t>s</a:t>
            </a:r>
            <a:r>
              <a:rPr sz="1050" spc="-10" dirty="0">
                <a:latin typeface="Verdana"/>
                <a:cs typeface="Verdana"/>
              </a:rPr>
              <a:t>t</a:t>
            </a:r>
            <a:r>
              <a:rPr sz="1050" dirty="0">
                <a:latin typeface="Verdana"/>
                <a:cs typeface="Verdana"/>
              </a:rPr>
              <a:t>a</a:t>
            </a:r>
            <a:r>
              <a:rPr sz="1050" spc="-80" dirty="0">
                <a:latin typeface="Verdana"/>
                <a:cs typeface="Verdana"/>
              </a:rPr>
              <a:t> </a:t>
            </a:r>
            <a:r>
              <a:rPr sz="1050" dirty="0">
                <a:latin typeface="Verdana"/>
                <a:cs typeface="Verdana"/>
              </a:rPr>
              <a:t>p</a:t>
            </a:r>
            <a:r>
              <a:rPr sz="1050" spc="-5" dirty="0">
                <a:latin typeface="Verdana"/>
                <a:cs typeface="Verdana"/>
              </a:rPr>
              <a:t>e</a:t>
            </a:r>
            <a:r>
              <a:rPr sz="1050" dirty="0">
                <a:latin typeface="Verdana"/>
                <a:cs typeface="Verdana"/>
              </a:rPr>
              <a:t>r  </a:t>
            </a:r>
            <a:r>
              <a:rPr sz="1050" spc="-5" dirty="0">
                <a:latin typeface="Verdana"/>
                <a:cs typeface="Verdana"/>
              </a:rPr>
              <a:t>l’istruzione</a:t>
            </a:r>
            <a:r>
              <a:rPr sz="1050" spc="-50" dirty="0">
                <a:latin typeface="Verdana"/>
                <a:cs typeface="Verdana"/>
              </a:rPr>
              <a:t> </a:t>
            </a:r>
            <a:r>
              <a:rPr sz="1050" spc="-5" dirty="0">
                <a:latin typeface="Verdana"/>
                <a:cs typeface="Verdana"/>
              </a:rPr>
              <a:t>delle</a:t>
            </a:r>
            <a:r>
              <a:rPr sz="1050" spc="-50" dirty="0">
                <a:latin typeface="Verdana"/>
                <a:cs typeface="Verdana"/>
              </a:rPr>
              <a:t> </a:t>
            </a:r>
            <a:r>
              <a:rPr sz="1050" spc="-5" dirty="0">
                <a:latin typeface="Verdana"/>
                <a:cs typeface="Verdana"/>
              </a:rPr>
              <a:t>pratiche</a:t>
            </a:r>
            <a:endParaRPr sz="1050" dirty="0">
              <a:latin typeface="Verdana"/>
              <a:cs typeface="Verdana"/>
            </a:endParaRPr>
          </a:p>
          <a:p>
            <a:pPr marL="355600" marR="107950" indent="-342900">
              <a:lnSpc>
                <a:spcPct val="129500"/>
              </a:lnSpc>
              <a:buAutoNum type="alphaLcPeriod"/>
              <a:tabLst>
                <a:tab pos="354965" algn="l"/>
                <a:tab pos="355600" algn="l"/>
              </a:tabLst>
            </a:pPr>
            <a:r>
              <a:rPr sz="1050" b="1" spc="25" dirty="0">
                <a:latin typeface="Verdana"/>
                <a:cs typeface="Verdana"/>
              </a:rPr>
              <a:t>Valutazione </a:t>
            </a:r>
            <a:r>
              <a:rPr sz="1050" spc="10" dirty="0">
                <a:latin typeface="Verdana"/>
                <a:cs typeface="Verdana"/>
              </a:rPr>
              <a:t>della </a:t>
            </a:r>
            <a:r>
              <a:rPr sz="1050" spc="15" dirty="0">
                <a:latin typeface="Verdana"/>
                <a:cs typeface="Verdana"/>
              </a:rPr>
              <a:t> </a:t>
            </a:r>
            <a:r>
              <a:rPr sz="1050" dirty="0">
                <a:latin typeface="Verdana"/>
                <a:cs typeface="Verdana"/>
              </a:rPr>
              <a:t>docu</a:t>
            </a:r>
            <a:r>
              <a:rPr sz="1050" spc="10" dirty="0">
                <a:latin typeface="Verdana"/>
                <a:cs typeface="Verdana"/>
              </a:rPr>
              <a:t>m</a:t>
            </a:r>
            <a:r>
              <a:rPr sz="1050" spc="-5" dirty="0">
                <a:latin typeface="Verdana"/>
                <a:cs typeface="Verdana"/>
              </a:rPr>
              <a:t>e</a:t>
            </a:r>
            <a:r>
              <a:rPr sz="1050" dirty="0">
                <a:latin typeface="Verdana"/>
                <a:cs typeface="Verdana"/>
              </a:rPr>
              <a:t>n</a:t>
            </a:r>
            <a:r>
              <a:rPr sz="1050" spc="-10" dirty="0">
                <a:latin typeface="Verdana"/>
                <a:cs typeface="Verdana"/>
              </a:rPr>
              <a:t>t</a:t>
            </a:r>
            <a:r>
              <a:rPr sz="1050" spc="-15" dirty="0">
                <a:latin typeface="Verdana"/>
                <a:cs typeface="Verdana"/>
              </a:rPr>
              <a:t>a</a:t>
            </a:r>
            <a:r>
              <a:rPr sz="1050" spc="-5" dirty="0">
                <a:latin typeface="Verdana"/>
                <a:cs typeface="Verdana"/>
              </a:rPr>
              <a:t>zi</a:t>
            </a:r>
            <a:r>
              <a:rPr sz="1050" spc="-10" dirty="0">
                <a:latin typeface="Verdana"/>
                <a:cs typeface="Verdana"/>
              </a:rPr>
              <a:t>o</a:t>
            </a:r>
            <a:r>
              <a:rPr sz="1050" dirty="0">
                <a:latin typeface="Verdana"/>
                <a:cs typeface="Verdana"/>
              </a:rPr>
              <a:t>ne</a:t>
            </a:r>
            <a:r>
              <a:rPr sz="1050" spc="-75" dirty="0">
                <a:latin typeface="Verdana"/>
                <a:cs typeface="Verdana"/>
              </a:rPr>
              <a:t> </a:t>
            </a:r>
            <a:r>
              <a:rPr sz="1050" dirty="0">
                <a:latin typeface="Verdana"/>
                <a:cs typeface="Verdana"/>
              </a:rPr>
              <a:t>da</a:t>
            </a:r>
            <a:r>
              <a:rPr sz="1050" spc="-60" dirty="0">
                <a:latin typeface="Verdana"/>
                <a:cs typeface="Verdana"/>
              </a:rPr>
              <a:t> </a:t>
            </a:r>
            <a:r>
              <a:rPr sz="1050" dirty="0">
                <a:latin typeface="Verdana"/>
                <a:cs typeface="Verdana"/>
              </a:rPr>
              <a:t>parte</a:t>
            </a:r>
            <a:r>
              <a:rPr sz="1050" spc="-80" dirty="0">
                <a:latin typeface="Verdana"/>
                <a:cs typeface="Verdana"/>
              </a:rPr>
              <a:t> </a:t>
            </a:r>
            <a:r>
              <a:rPr sz="1050" spc="-5" dirty="0">
                <a:latin typeface="Verdana"/>
                <a:cs typeface="Verdana"/>
              </a:rPr>
              <a:t>di</a:t>
            </a:r>
            <a:endParaRPr sz="1050" dirty="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  <a:spcBef>
                <a:spcPts val="385"/>
              </a:spcBef>
            </a:pPr>
            <a:r>
              <a:rPr sz="1050" spc="15" dirty="0">
                <a:latin typeface="Verdana"/>
                <a:cs typeface="Verdana"/>
              </a:rPr>
              <a:t>H&amp;D</a:t>
            </a:r>
            <a:endParaRPr sz="1050" dirty="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375"/>
              </a:spcBef>
              <a:buAutoNum type="alphaLcPeriod" startAt="3"/>
              <a:tabLst>
                <a:tab pos="354965" algn="l"/>
                <a:tab pos="355600" algn="l"/>
              </a:tabLst>
            </a:pPr>
            <a:r>
              <a:rPr sz="1050" b="1" spc="-5" dirty="0">
                <a:latin typeface="Verdana"/>
                <a:cs typeface="Verdana"/>
              </a:rPr>
              <a:t>Offerta</a:t>
            </a:r>
            <a:r>
              <a:rPr sz="1050" b="1" spc="-65" dirty="0">
                <a:latin typeface="Verdana"/>
                <a:cs typeface="Verdana"/>
              </a:rPr>
              <a:t> </a:t>
            </a:r>
            <a:r>
              <a:rPr sz="1050" dirty="0">
                <a:latin typeface="Verdana"/>
                <a:cs typeface="Verdana"/>
              </a:rPr>
              <a:t>alla</a:t>
            </a:r>
            <a:r>
              <a:rPr sz="1050" spc="-45" dirty="0">
                <a:latin typeface="Verdana"/>
                <a:cs typeface="Verdana"/>
              </a:rPr>
              <a:t> </a:t>
            </a:r>
            <a:r>
              <a:rPr sz="1050" dirty="0">
                <a:latin typeface="Verdana"/>
                <a:cs typeface="Verdana"/>
              </a:rPr>
              <a:t>Banca</a:t>
            </a:r>
            <a:r>
              <a:rPr sz="1050" spc="-70" dirty="0">
                <a:latin typeface="Verdana"/>
                <a:cs typeface="Verdana"/>
              </a:rPr>
              <a:t> </a:t>
            </a:r>
            <a:r>
              <a:rPr sz="1050" spc="5" dirty="0">
                <a:latin typeface="Verdana"/>
                <a:cs typeface="Verdana"/>
              </a:rPr>
              <a:t>e</a:t>
            </a:r>
            <a:endParaRPr sz="1050" dirty="0">
              <a:latin typeface="Verdana"/>
              <a:cs typeface="Verdana"/>
            </a:endParaRPr>
          </a:p>
          <a:p>
            <a:pPr marL="355600" marR="33020">
              <a:lnSpc>
                <a:spcPct val="129500"/>
              </a:lnSpc>
              <a:spcBef>
                <a:spcPts val="15"/>
              </a:spcBef>
            </a:pPr>
            <a:r>
              <a:rPr sz="1050" b="1" spc="-10" dirty="0">
                <a:latin typeface="Verdana"/>
                <a:cs typeface="Verdana"/>
              </a:rPr>
              <a:t>qu</a:t>
            </a:r>
            <a:r>
              <a:rPr sz="1050" b="1" spc="-30" dirty="0">
                <a:latin typeface="Verdana"/>
                <a:cs typeface="Verdana"/>
              </a:rPr>
              <a:t>o</a:t>
            </a:r>
            <a:r>
              <a:rPr sz="1050" b="1" spc="-15" dirty="0">
                <a:latin typeface="Verdana"/>
                <a:cs typeface="Verdana"/>
              </a:rPr>
              <a:t>t</a:t>
            </a:r>
            <a:r>
              <a:rPr sz="1050" b="1" spc="-25" dirty="0">
                <a:latin typeface="Verdana"/>
                <a:cs typeface="Verdana"/>
              </a:rPr>
              <a:t>a</a:t>
            </a:r>
            <a:r>
              <a:rPr sz="1050" b="1" spc="-10" dirty="0">
                <a:latin typeface="Verdana"/>
                <a:cs typeface="Verdana"/>
              </a:rPr>
              <a:t>z</a:t>
            </a:r>
            <a:r>
              <a:rPr sz="1050" b="1" spc="-15" dirty="0">
                <a:latin typeface="Verdana"/>
                <a:cs typeface="Verdana"/>
              </a:rPr>
              <a:t>i</a:t>
            </a:r>
            <a:r>
              <a:rPr sz="1050" b="1" spc="-30" dirty="0">
                <a:latin typeface="Verdana"/>
                <a:cs typeface="Verdana"/>
              </a:rPr>
              <a:t>o</a:t>
            </a:r>
            <a:r>
              <a:rPr sz="1050" b="1" spc="-10" dirty="0">
                <a:latin typeface="Verdana"/>
                <a:cs typeface="Verdana"/>
              </a:rPr>
              <a:t>n</a:t>
            </a:r>
            <a:r>
              <a:rPr sz="1050" b="1" dirty="0">
                <a:latin typeface="Verdana"/>
                <a:cs typeface="Verdana"/>
              </a:rPr>
              <a:t>e</a:t>
            </a:r>
            <a:r>
              <a:rPr sz="1050" b="1" spc="-150" dirty="0">
                <a:latin typeface="Verdana"/>
                <a:cs typeface="Verdana"/>
              </a:rPr>
              <a:t> </a:t>
            </a:r>
            <a:r>
              <a:rPr sz="1050" spc="-10" dirty="0">
                <a:latin typeface="Verdana"/>
                <a:cs typeface="Verdana"/>
              </a:rPr>
              <a:t>p</a:t>
            </a:r>
            <a:r>
              <a:rPr sz="1050" spc="-30" dirty="0">
                <a:latin typeface="Verdana"/>
                <a:cs typeface="Verdana"/>
              </a:rPr>
              <a:t>e</a:t>
            </a:r>
            <a:r>
              <a:rPr sz="1050" dirty="0">
                <a:latin typeface="Verdana"/>
                <a:cs typeface="Verdana"/>
              </a:rPr>
              <a:t>r</a:t>
            </a:r>
            <a:r>
              <a:rPr sz="1050" spc="-114" dirty="0">
                <a:latin typeface="Verdana"/>
                <a:cs typeface="Verdana"/>
              </a:rPr>
              <a:t> </a:t>
            </a:r>
            <a:r>
              <a:rPr sz="1050" spc="-15" dirty="0">
                <a:latin typeface="Verdana"/>
                <a:cs typeface="Verdana"/>
              </a:rPr>
              <a:t>l</a:t>
            </a:r>
            <a:r>
              <a:rPr sz="1050" spc="-10" dirty="0">
                <a:latin typeface="Verdana"/>
                <a:cs typeface="Verdana"/>
              </a:rPr>
              <a:t>’</a:t>
            </a:r>
            <a:r>
              <a:rPr sz="1050" spc="-15" dirty="0">
                <a:latin typeface="Verdana"/>
                <a:cs typeface="Verdana"/>
              </a:rPr>
              <a:t>a</a:t>
            </a:r>
            <a:r>
              <a:rPr sz="1050" spc="-25" dirty="0">
                <a:latin typeface="Verdana"/>
                <a:cs typeface="Verdana"/>
              </a:rPr>
              <a:t>c</a:t>
            </a:r>
            <a:r>
              <a:rPr sz="1050" spc="-10" dirty="0">
                <a:latin typeface="Verdana"/>
                <a:cs typeface="Verdana"/>
              </a:rPr>
              <a:t>qu</a:t>
            </a:r>
            <a:r>
              <a:rPr sz="1050" spc="-40" dirty="0">
                <a:latin typeface="Verdana"/>
                <a:cs typeface="Verdana"/>
              </a:rPr>
              <a:t>i</a:t>
            </a:r>
            <a:r>
              <a:rPr sz="1050" spc="-15" dirty="0">
                <a:latin typeface="Verdana"/>
                <a:cs typeface="Verdana"/>
              </a:rPr>
              <a:t>s</a:t>
            </a:r>
            <a:r>
              <a:rPr sz="1050" spc="-10" dirty="0">
                <a:latin typeface="Verdana"/>
                <a:cs typeface="Verdana"/>
              </a:rPr>
              <a:t>t</a:t>
            </a:r>
            <a:r>
              <a:rPr sz="1050" dirty="0">
                <a:latin typeface="Verdana"/>
                <a:cs typeface="Verdana"/>
              </a:rPr>
              <a:t>o</a:t>
            </a:r>
            <a:r>
              <a:rPr sz="1050" spc="-175" dirty="0">
                <a:latin typeface="Verdana"/>
                <a:cs typeface="Verdana"/>
              </a:rPr>
              <a:t> </a:t>
            </a:r>
            <a:r>
              <a:rPr sz="1050" spc="-10" dirty="0">
                <a:latin typeface="Verdana"/>
                <a:cs typeface="Verdana"/>
              </a:rPr>
              <a:t>d</a:t>
            </a:r>
            <a:r>
              <a:rPr sz="1050" spc="-30" dirty="0">
                <a:latin typeface="Verdana"/>
                <a:cs typeface="Verdana"/>
              </a:rPr>
              <a:t>e</a:t>
            </a:r>
            <a:r>
              <a:rPr sz="1050" dirty="0">
                <a:latin typeface="Verdana"/>
                <a:cs typeface="Verdana"/>
              </a:rPr>
              <a:t>i  </a:t>
            </a:r>
            <a:r>
              <a:rPr sz="1050" spc="-10" dirty="0">
                <a:latin typeface="Verdana"/>
                <a:cs typeface="Verdana"/>
              </a:rPr>
              <a:t>crediti</a:t>
            </a:r>
            <a:endParaRPr sz="1050" dirty="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AutoNum type="alphaLcPeriod" startAt="4"/>
              <a:tabLst>
                <a:tab pos="354965" algn="l"/>
                <a:tab pos="355600" algn="l"/>
              </a:tabLst>
            </a:pPr>
            <a:r>
              <a:rPr sz="1050" b="1" spc="-10" dirty="0">
                <a:latin typeface="Verdana"/>
                <a:cs typeface="Verdana"/>
              </a:rPr>
              <a:t>Cessione</a:t>
            </a:r>
            <a:endParaRPr sz="1050" dirty="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395"/>
              </a:spcBef>
              <a:buAutoNum type="alphaLcPeriod" startAt="4"/>
              <a:tabLst>
                <a:tab pos="354965" algn="l"/>
                <a:tab pos="355600" algn="l"/>
              </a:tabLst>
            </a:pPr>
            <a:r>
              <a:rPr sz="1050" b="1" spc="-15" dirty="0">
                <a:latin typeface="Verdana"/>
                <a:cs typeface="Verdana"/>
              </a:rPr>
              <a:t>Liquidazione</a:t>
            </a:r>
            <a:endParaRPr sz="1050" dirty="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572002" y="4590415"/>
            <a:ext cx="2231390" cy="21659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0000"/>
              </a:lnSpc>
              <a:spcBef>
                <a:spcPts val="100"/>
              </a:spcBef>
            </a:pPr>
            <a:r>
              <a:rPr sz="1200" i="1" dirty="0">
                <a:latin typeface="Verdana"/>
                <a:cs typeface="Verdana"/>
              </a:rPr>
              <a:t>I </a:t>
            </a:r>
            <a:r>
              <a:rPr sz="1200" i="1" spc="-5" dirty="0">
                <a:latin typeface="Verdana"/>
                <a:cs typeface="Verdana"/>
              </a:rPr>
              <a:t>Professionisti verranno </a:t>
            </a:r>
            <a:r>
              <a:rPr sz="1200" i="1" dirty="0">
                <a:latin typeface="Verdana"/>
                <a:cs typeface="Verdana"/>
              </a:rPr>
              <a:t> </a:t>
            </a:r>
            <a:r>
              <a:rPr sz="1200" b="1" i="1" spc="-5" dirty="0">
                <a:latin typeface="Verdana"/>
                <a:cs typeface="Verdana"/>
              </a:rPr>
              <a:t>supportati </a:t>
            </a:r>
            <a:r>
              <a:rPr sz="1200" i="1" spc="-5" dirty="0">
                <a:latin typeface="Verdana"/>
                <a:cs typeface="Verdana"/>
              </a:rPr>
              <a:t>in ogni fase del </a:t>
            </a:r>
            <a:r>
              <a:rPr sz="1200" i="1" dirty="0">
                <a:latin typeface="Verdana"/>
                <a:cs typeface="Verdana"/>
              </a:rPr>
              <a:t> processo </a:t>
            </a:r>
            <a:r>
              <a:rPr sz="1200" i="1" spc="-5" dirty="0">
                <a:latin typeface="Verdana"/>
                <a:cs typeface="Verdana"/>
              </a:rPr>
              <a:t>tramite servizio </a:t>
            </a:r>
            <a:r>
              <a:rPr sz="1200" i="1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helpdesk (sia telefonico che </a:t>
            </a:r>
            <a:r>
              <a:rPr sz="1200" i="1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via </a:t>
            </a:r>
            <a:r>
              <a:rPr sz="1200" i="1" spc="-10" dirty="0">
                <a:latin typeface="Verdana"/>
                <a:cs typeface="Verdana"/>
              </a:rPr>
              <a:t>mail): </a:t>
            </a:r>
            <a:r>
              <a:rPr sz="1200" i="1" spc="-5" dirty="0">
                <a:latin typeface="Verdana"/>
                <a:cs typeface="Verdana"/>
              </a:rPr>
              <a:t>caricamento dei </a:t>
            </a:r>
            <a:r>
              <a:rPr sz="1200" i="1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documenti, guida nella </a:t>
            </a:r>
            <a:r>
              <a:rPr sz="1200" i="1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correzione di eventuali </a:t>
            </a:r>
            <a:r>
              <a:rPr sz="1200" i="1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incongruenze,</a:t>
            </a:r>
            <a:r>
              <a:rPr sz="1200" i="1" spc="-90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affiancamento </a:t>
            </a:r>
            <a:r>
              <a:rPr sz="1200" i="1" spc="-409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nella</a:t>
            </a:r>
            <a:r>
              <a:rPr sz="1200" i="1" spc="-35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cessione.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324980" y="2096871"/>
            <a:ext cx="2607310" cy="3891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27940" algn="just">
              <a:lnSpc>
                <a:spcPct val="100000"/>
              </a:lnSpc>
            </a:pPr>
            <a:r>
              <a:rPr lang="it-IT" sz="1200" dirty="0">
                <a:latin typeface="Verdana"/>
              </a:rPr>
              <a:t>Il costo pratica H&amp;D prevede, a carico del professionista,  un fisso di gestione pari al  </a:t>
            </a:r>
            <a:r>
              <a:rPr lang="it-IT" sz="1200" b="1" dirty="0">
                <a:latin typeface="Verdana"/>
              </a:rPr>
              <a:t>3,5%</a:t>
            </a:r>
            <a:r>
              <a:rPr lang="it-IT" sz="1200" dirty="0">
                <a:latin typeface="Verdana"/>
              </a:rPr>
              <a:t> del valore del </a:t>
            </a:r>
            <a:r>
              <a:rPr lang="it-IT" sz="1200" b="1" dirty="0">
                <a:latin typeface="Verdana"/>
              </a:rPr>
              <a:t>credito</a:t>
            </a:r>
            <a:r>
              <a:rPr lang="it-IT" sz="1200" dirty="0">
                <a:latin typeface="Verdana"/>
              </a:rPr>
              <a:t> (+ 1% solo nel caso di necessità di second opinion). </a:t>
            </a:r>
          </a:p>
          <a:p>
            <a:pPr marL="12700" marR="27940" algn="just">
              <a:lnSpc>
                <a:spcPct val="100000"/>
              </a:lnSpc>
            </a:pPr>
            <a:r>
              <a:rPr lang="it-IT" sz="1200" dirty="0">
                <a:latin typeface="Verdana"/>
              </a:rPr>
              <a:t>E’ inoltre dovuto, se accettato dal professionista, quanto richiesto dalla banca acquirente del credito  per  gli oneri finanziari di attualizzazione, secondo accordi con il Fondo H&amp;D.</a:t>
            </a:r>
          </a:p>
          <a:p>
            <a:pPr marL="12700" marR="585470" algn="just">
              <a:lnSpc>
                <a:spcPct val="100000"/>
              </a:lnSpc>
            </a:pPr>
            <a:r>
              <a:rPr lang="it-IT" sz="1200" dirty="0">
                <a:latin typeface="Verdana"/>
              </a:rPr>
              <a:t>In caso di recesso anticipato, prima della scadenza del vincolo di esclusiva, oppure di rinuncia al credito ottenuto, sarà  dovuto esclusivamente il costo pratica. 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9320910" y="2215642"/>
            <a:ext cx="7010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latin typeface="Verdana"/>
                <a:cs typeface="Verdana"/>
              </a:rPr>
              <a:t>M</a:t>
            </a:r>
            <a:r>
              <a:rPr sz="1400" spc="-15" dirty="0">
                <a:latin typeface="Verdana"/>
                <a:cs typeface="Verdana"/>
              </a:rPr>
              <a:t>od</a:t>
            </a:r>
            <a:r>
              <a:rPr sz="1400" spc="-10" dirty="0">
                <a:latin typeface="Verdana"/>
                <a:cs typeface="Verdana"/>
              </a:rPr>
              <a:t>e</a:t>
            </a:r>
            <a:r>
              <a:rPr sz="1400" spc="-5" dirty="0">
                <a:latin typeface="Verdana"/>
                <a:cs typeface="Verdana"/>
              </a:rPr>
              <a:t>l</a:t>
            </a:r>
            <a:r>
              <a:rPr sz="1400" spc="-15" dirty="0">
                <a:latin typeface="Verdana"/>
                <a:cs typeface="Verdana"/>
              </a:rPr>
              <a:t>l</a:t>
            </a:r>
            <a:r>
              <a:rPr sz="1400" dirty="0">
                <a:latin typeface="Verdana"/>
                <a:cs typeface="Verdana"/>
              </a:rPr>
              <a:t>o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320910" y="2491486"/>
            <a:ext cx="17272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5" dirty="0">
                <a:latin typeface="Verdana"/>
                <a:cs typeface="Verdana"/>
              </a:rPr>
              <a:t>“</a:t>
            </a:r>
            <a:r>
              <a:rPr sz="1400" b="1" spc="-15" dirty="0">
                <a:latin typeface="Verdana"/>
                <a:cs typeface="Verdana"/>
              </a:rPr>
              <a:t>Raggiungimento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320910" y="2767330"/>
            <a:ext cx="17481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95" dirty="0">
                <a:latin typeface="Verdana"/>
                <a:cs typeface="Verdana"/>
              </a:rPr>
              <a:t>T</a:t>
            </a:r>
            <a:r>
              <a:rPr sz="1400" b="1" spc="-100" dirty="0">
                <a:latin typeface="Verdana"/>
                <a:cs typeface="Verdana"/>
              </a:rPr>
              <a:t>ra</a:t>
            </a:r>
            <a:r>
              <a:rPr sz="1400" b="1" spc="-105" dirty="0">
                <a:latin typeface="Verdana"/>
                <a:cs typeface="Verdana"/>
              </a:rPr>
              <a:t>n</a:t>
            </a:r>
            <a:r>
              <a:rPr sz="1400" b="1" spc="-95" dirty="0">
                <a:latin typeface="Verdana"/>
                <a:cs typeface="Verdana"/>
              </a:rPr>
              <a:t>c</a:t>
            </a:r>
            <a:r>
              <a:rPr sz="1400" b="1" spc="-125" dirty="0">
                <a:latin typeface="Verdana"/>
                <a:cs typeface="Verdana"/>
              </a:rPr>
              <a:t>h</a:t>
            </a:r>
            <a:r>
              <a:rPr sz="1400" b="1" dirty="0">
                <a:latin typeface="Verdana"/>
                <a:cs typeface="Verdana"/>
              </a:rPr>
              <a:t>e</a:t>
            </a:r>
            <a:r>
              <a:rPr sz="1400" b="1" spc="-155" dirty="0">
                <a:latin typeface="Verdana"/>
                <a:cs typeface="Verdana"/>
              </a:rPr>
              <a:t> </a:t>
            </a:r>
            <a:r>
              <a:rPr sz="1400" b="1" spc="-80" dirty="0">
                <a:latin typeface="Verdana"/>
                <a:cs typeface="Verdana"/>
              </a:rPr>
              <a:t>R</a:t>
            </a:r>
            <a:r>
              <a:rPr sz="1400" b="1" spc="-85" dirty="0">
                <a:latin typeface="Verdana"/>
                <a:cs typeface="Verdana"/>
              </a:rPr>
              <a:t>ilev</a:t>
            </a:r>
            <a:r>
              <a:rPr sz="1400" b="1" spc="-90" dirty="0">
                <a:latin typeface="Verdana"/>
                <a:cs typeface="Verdana"/>
              </a:rPr>
              <a:t>a</a:t>
            </a:r>
            <a:r>
              <a:rPr sz="1400" b="1" spc="-105" dirty="0">
                <a:latin typeface="Verdana"/>
                <a:cs typeface="Verdana"/>
              </a:rPr>
              <a:t>n</a:t>
            </a:r>
            <a:r>
              <a:rPr sz="1400" b="1" spc="-80" dirty="0">
                <a:latin typeface="Verdana"/>
                <a:cs typeface="Verdana"/>
              </a:rPr>
              <a:t>t</a:t>
            </a:r>
            <a:r>
              <a:rPr sz="1400" b="1" spc="-95" dirty="0">
                <a:latin typeface="Verdana"/>
                <a:cs typeface="Verdana"/>
              </a:rPr>
              <a:t>e</a:t>
            </a:r>
            <a:r>
              <a:rPr sz="1400" spc="-215" dirty="0">
                <a:latin typeface="Verdana"/>
                <a:cs typeface="Verdana"/>
              </a:rPr>
              <a:t>”.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320910" y="3318764"/>
            <a:ext cx="19773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i="1" spc="20" dirty="0">
                <a:latin typeface="Verdana"/>
                <a:cs typeface="Verdana"/>
              </a:rPr>
              <a:t>Con</a:t>
            </a:r>
            <a:r>
              <a:rPr sz="1200" i="1" spc="-5" dirty="0">
                <a:latin typeface="Verdana"/>
                <a:cs typeface="Verdana"/>
              </a:rPr>
              <a:t> </a:t>
            </a:r>
            <a:r>
              <a:rPr sz="1200" i="1" spc="15" dirty="0">
                <a:latin typeface="Verdana"/>
                <a:cs typeface="Verdana"/>
              </a:rPr>
              <a:t>questo</a:t>
            </a:r>
            <a:r>
              <a:rPr sz="1200" i="1" spc="40" dirty="0">
                <a:latin typeface="Verdana"/>
                <a:cs typeface="Verdana"/>
              </a:rPr>
              <a:t> </a:t>
            </a:r>
            <a:r>
              <a:rPr sz="1200" i="1" spc="25" dirty="0">
                <a:latin typeface="Verdana"/>
                <a:cs typeface="Verdana"/>
              </a:rPr>
              <a:t>schema</a:t>
            </a:r>
            <a:r>
              <a:rPr sz="1200" i="1" spc="5" dirty="0">
                <a:latin typeface="Verdana"/>
                <a:cs typeface="Verdana"/>
              </a:rPr>
              <a:t> </a:t>
            </a:r>
            <a:r>
              <a:rPr sz="1200" i="1" spc="15" dirty="0">
                <a:latin typeface="Verdana"/>
                <a:cs typeface="Verdana"/>
              </a:rPr>
              <a:t>sarà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320910" y="3556761"/>
            <a:ext cx="18484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i="1" spc="15" dirty="0">
                <a:latin typeface="Verdana"/>
                <a:cs typeface="Verdana"/>
              </a:rPr>
              <a:t>possibile</a:t>
            </a:r>
            <a:r>
              <a:rPr sz="1200" i="1" spc="-5" dirty="0">
                <a:latin typeface="Verdana"/>
                <a:cs typeface="Verdana"/>
              </a:rPr>
              <a:t> </a:t>
            </a:r>
            <a:r>
              <a:rPr sz="1200" i="1" spc="15" dirty="0">
                <a:latin typeface="Verdana"/>
                <a:cs typeface="Verdana"/>
              </a:rPr>
              <a:t>presentarsi</a:t>
            </a:r>
            <a:r>
              <a:rPr sz="1200" i="1" spc="25" dirty="0">
                <a:latin typeface="Verdana"/>
                <a:cs typeface="Verdana"/>
              </a:rPr>
              <a:t> </a:t>
            </a:r>
            <a:r>
              <a:rPr sz="1200" i="1" spc="15" dirty="0">
                <a:latin typeface="Verdana"/>
                <a:cs typeface="Verdana"/>
              </a:rPr>
              <a:t>in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320910" y="3792982"/>
            <a:ext cx="22561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i="1" spc="20" dirty="0">
                <a:latin typeface="Verdana"/>
                <a:cs typeface="Verdana"/>
              </a:rPr>
              <a:t>banca</a:t>
            </a:r>
            <a:r>
              <a:rPr sz="1200" i="1" spc="35" dirty="0">
                <a:latin typeface="Verdana"/>
                <a:cs typeface="Verdana"/>
              </a:rPr>
              <a:t> </a:t>
            </a:r>
            <a:r>
              <a:rPr sz="1200" i="1" spc="20" dirty="0">
                <a:latin typeface="Verdana"/>
                <a:cs typeface="Verdana"/>
              </a:rPr>
              <a:t>con</a:t>
            </a:r>
            <a:r>
              <a:rPr sz="1200" i="1" spc="10" dirty="0">
                <a:latin typeface="Verdana"/>
                <a:cs typeface="Verdana"/>
              </a:rPr>
              <a:t> </a:t>
            </a:r>
            <a:r>
              <a:rPr sz="1200" i="1" spc="5" dirty="0">
                <a:latin typeface="Verdana"/>
                <a:cs typeface="Verdana"/>
              </a:rPr>
              <a:t>un</a:t>
            </a:r>
            <a:r>
              <a:rPr sz="1200" i="1" spc="45" dirty="0">
                <a:latin typeface="Verdana"/>
                <a:cs typeface="Verdana"/>
              </a:rPr>
              <a:t> </a:t>
            </a:r>
            <a:r>
              <a:rPr sz="1200" i="1" spc="15" dirty="0">
                <a:latin typeface="Verdana"/>
                <a:cs typeface="Verdana"/>
              </a:rPr>
              <a:t>ammontare</a:t>
            </a:r>
            <a:r>
              <a:rPr sz="1200" i="1" spc="60" dirty="0">
                <a:latin typeface="Verdana"/>
                <a:cs typeface="Verdana"/>
              </a:rPr>
              <a:t> </a:t>
            </a:r>
            <a:r>
              <a:rPr sz="1200" i="1" spc="10" dirty="0">
                <a:latin typeface="Verdana"/>
                <a:cs typeface="Verdana"/>
              </a:rPr>
              <a:t>di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9320910" y="4030726"/>
            <a:ext cx="21424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i="1" spc="15" dirty="0">
                <a:latin typeface="Verdana"/>
                <a:cs typeface="Verdana"/>
              </a:rPr>
              <a:t>crediti</a:t>
            </a:r>
            <a:r>
              <a:rPr sz="1200" i="1" spc="-15" dirty="0">
                <a:latin typeface="Verdana"/>
                <a:cs typeface="Verdana"/>
              </a:rPr>
              <a:t> </a:t>
            </a:r>
            <a:r>
              <a:rPr sz="1200" i="1" spc="15" dirty="0">
                <a:latin typeface="Verdana"/>
                <a:cs typeface="Verdana"/>
              </a:rPr>
              <a:t>dall’importo</a:t>
            </a:r>
            <a:r>
              <a:rPr sz="1200" i="1" spc="30" dirty="0">
                <a:latin typeface="Verdana"/>
                <a:cs typeface="Verdana"/>
              </a:rPr>
              <a:t> </a:t>
            </a:r>
            <a:r>
              <a:rPr sz="1200" i="1" spc="15" dirty="0">
                <a:latin typeface="Verdana"/>
                <a:cs typeface="Verdana"/>
              </a:rPr>
              <a:t>elevato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9320910" y="4266945"/>
            <a:ext cx="17094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i="1" spc="25" dirty="0">
                <a:latin typeface="Verdana"/>
                <a:cs typeface="Verdana"/>
              </a:rPr>
              <a:t>avendo</a:t>
            </a:r>
            <a:r>
              <a:rPr sz="1200" i="1" spc="-15" dirty="0">
                <a:latin typeface="Verdana"/>
                <a:cs typeface="Verdana"/>
              </a:rPr>
              <a:t> </a:t>
            </a:r>
            <a:r>
              <a:rPr sz="1200" i="1" spc="15" dirty="0">
                <a:latin typeface="Verdana"/>
                <a:cs typeface="Verdana"/>
              </a:rPr>
              <a:t>così</a:t>
            </a:r>
            <a:r>
              <a:rPr sz="1200" i="1" dirty="0">
                <a:latin typeface="Verdana"/>
                <a:cs typeface="Verdana"/>
              </a:rPr>
              <a:t> </a:t>
            </a:r>
            <a:r>
              <a:rPr sz="1200" i="1" spc="15" dirty="0">
                <a:latin typeface="Verdana"/>
                <a:cs typeface="Verdana"/>
              </a:rPr>
              <a:t>maggiori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9320910" y="4504690"/>
            <a:ext cx="19875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i="1" spc="15" dirty="0">
                <a:latin typeface="Verdana"/>
                <a:cs typeface="Verdana"/>
              </a:rPr>
              <a:t>possibilità</a:t>
            </a:r>
            <a:r>
              <a:rPr sz="1200" i="1" spc="10" dirty="0">
                <a:latin typeface="Verdana"/>
                <a:cs typeface="Verdana"/>
              </a:rPr>
              <a:t> </a:t>
            </a:r>
            <a:r>
              <a:rPr sz="1200" i="1" dirty="0">
                <a:latin typeface="Verdana"/>
                <a:cs typeface="Verdana"/>
              </a:rPr>
              <a:t>di</a:t>
            </a:r>
            <a:r>
              <a:rPr sz="1200" i="1" spc="20" dirty="0">
                <a:latin typeface="Verdana"/>
                <a:cs typeface="Verdana"/>
              </a:rPr>
              <a:t> </a:t>
            </a:r>
            <a:r>
              <a:rPr sz="1200" i="1" spc="15" dirty="0">
                <a:latin typeface="Verdana"/>
                <a:cs typeface="Verdana"/>
              </a:rPr>
              <a:t>ottenere</a:t>
            </a:r>
            <a:r>
              <a:rPr sz="1200" i="1" spc="30" dirty="0">
                <a:latin typeface="Verdana"/>
                <a:cs typeface="Verdana"/>
              </a:rPr>
              <a:t> </a:t>
            </a:r>
            <a:r>
              <a:rPr sz="1200" i="1" spc="5" dirty="0">
                <a:latin typeface="Verdana"/>
                <a:cs typeface="Verdana"/>
              </a:rPr>
              <a:t>un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9320910" y="4740605"/>
            <a:ext cx="128905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i="1" spc="15" dirty="0">
                <a:latin typeface="Verdana"/>
                <a:cs typeface="Verdana"/>
              </a:rPr>
              <a:t>tasso</a:t>
            </a:r>
            <a:r>
              <a:rPr sz="1200" i="1" spc="20" dirty="0">
                <a:latin typeface="Verdana"/>
                <a:cs typeface="Verdana"/>
              </a:rPr>
              <a:t> </a:t>
            </a:r>
            <a:r>
              <a:rPr sz="1200" i="1" dirty="0">
                <a:latin typeface="Verdana"/>
                <a:cs typeface="Verdana"/>
              </a:rPr>
              <a:t>di</a:t>
            </a:r>
            <a:r>
              <a:rPr sz="1200" i="1" spc="5" dirty="0">
                <a:latin typeface="Verdana"/>
                <a:cs typeface="Verdana"/>
              </a:rPr>
              <a:t> </a:t>
            </a:r>
            <a:r>
              <a:rPr sz="1200" i="1" spc="15" dirty="0">
                <a:latin typeface="Verdana"/>
                <a:cs typeface="Verdana"/>
              </a:rPr>
              <a:t>oneri</a:t>
            </a:r>
            <a:r>
              <a:rPr sz="1200" i="1" spc="10" dirty="0">
                <a:latin typeface="Verdana"/>
                <a:cs typeface="Verdana"/>
              </a:rPr>
              <a:t> </a:t>
            </a:r>
            <a:r>
              <a:rPr sz="1200" i="1" spc="5" dirty="0">
                <a:latin typeface="Verdana"/>
                <a:cs typeface="Verdana"/>
              </a:rPr>
              <a:t>di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9320910" y="4979289"/>
            <a:ext cx="21761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i="1" dirty="0">
                <a:latin typeface="Verdana"/>
                <a:cs typeface="Verdana"/>
              </a:rPr>
              <a:t>a</a:t>
            </a:r>
            <a:r>
              <a:rPr sz="1200" i="1" spc="-10" dirty="0">
                <a:latin typeface="Verdana"/>
                <a:cs typeface="Verdana"/>
              </a:rPr>
              <a:t>t</a:t>
            </a:r>
            <a:r>
              <a:rPr sz="1200" i="1" spc="-5" dirty="0">
                <a:latin typeface="Verdana"/>
                <a:cs typeface="Verdana"/>
              </a:rPr>
              <a:t>tu</a:t>
            </a:r>
            <a:r>
              <a:rPr sz="1200" i="1" dirty="0">
                <a:latin typeface="Verdana"/>
                <a:cs typeface="Verdana"/>
              </a:rPr>
              <a:t>a</a:t>
            </a:r>
            <a:r>
              <a:rPr sz="1200" i="1" spc="-10" dirty="0">
                <a:latin typeface="Verdana"/>
                <a:cs typeface="Verdana"/>
              </a:rPr>
              <a:t>li</a:t>
            </a:r>
            <a:r>
              <a:rPr sz="1200" i="1" dirty="0">
                <a:latin typeface="Verdana"/>
                <a:cs typeface="Verdana"/>
              </a:rPr>
              <a:t>zza</a:t>
            </a:r>
            <a:r>
              <a:rPr sz="1200" i="1" spc="-10" dirty="0">
                <a:latin typeface="Verdana"/>
                <a:cs typeface="Verdana"/>
              </a:rPr>
              <a:t>z</a:t>
            </a:r>
            <a:r>
              <a:rPr sz="1200" i="1" spc="-20" dirty="0">
                <a:latin typeface="Verdana"/>
                <a:cs typeface="Verdana"/>
              </a:rPr>
              <a:t>i</a:t>
            </a:r>
            <a:r>
              <a:rPr sz="1200" i="1" spc="-10" dirty="0">
                <a:latin typeface="Verdana"/>
                <a:cs typeface="Verdana"/>
              </a:rPr>
              <a:t>o</a:t>
            </a:r>
            <a:r>
              <a:rPr sz="1200" i="1" spc="-5" dirty="0">
                <a:latin typeface="Verdana"/>
                <a:cs typeface="Verdana"/>
              </a:rPr>
              <a:t>n</a:t>
            </a:r>
            <a:r>
              <a:rPr sz="1200" i="1" dirty="0">
                <a:latin typeface="Verdana"/>
                <a:cs typeface="Verdana"/>
              </a:rPr>
              <a:t>e</a:t>
            </a:r>
            <a:r>
              <a:rPr sz="1200" i="1" spc="-95" dirty="0">
                <a:latin typeface="Verdana"/>
                <a:cs typeface="Verdana"/>
              </a:rPr>
              <a:t> </a:t>
            </a:r>
            <a:r>
              <a:rPr sz="1200" i="1" dirty="0">
                <a:latin typeface="Verdana"/>
                <a:cs typeface="Verdana"/>
              </a:rPr>
              <a:t>va</a:t>
            </a:r>
            <a:r>
              <a:rPr sz="1200" i="1" spc="-10" dirty="0">
                <a:latin typeface="Verdana"/>
                <a:cs typeface="Verdana"/>
              </a:rPr>
              <a:t>n</a:t>
            </a:r>
            <a:r>
              <a:rPr sz="1200" i="1" spc="-5" dirty="0">
                <a:latin typeface="Verdana"/>
                <a:cs typeface="Verdana"/>
              </a:rPr>
              <a:t>t</a:t>
            </a:r>
            <a:r>
              <a:rPr sz="1200" i="1" dirty="0">
                <a:latin typeface="Verdana"/>
                <a:cs typeface="Verdana"/>
              </a:rPr>
              <a:t>a</a:t>
            </a:r>
            <a:r>
              <a:rPr sz="1200" i="1" spc="-5" dirty="0">
                <a:latin typeface="Verdana"/>
                <a:cs typeface="Verdana"/>
              </a:rPr>
              <a:t>g</a:t>
            </a:r>
            <a:r>
              <a:rPr sz="1200" i="1" dirty="0">
                <a:latin typeface="Verdana"/>
                <a:cs typeface="Verdana"/>
              </a:rPr>
              <a:t>g</a:t>
            </a:r>
            <a:r>
              <a:rPr sz="1200" i="1" spc="-10" dirty="0">
                <a:latin typeface="Verdana"/>
                <a:cs typeface="Verdana"/>
              </a:rPr>
              <a:t>i</a:t>
            </a:r>
            <a:r>
              <a:rPr sz="1200" i="1" dirty="0">
                <a:latin typeface="Verdana"/>
                <a:cs typeface="Verdana"/>
              </a:rPr>
              <a:t>oso.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383279" y="1239011"/>
            <a:ext cx="2759710" cy="749935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93345">
              <a:lnSpc>
                <a:spcPts val="1675"/>
              </a:lnSpc>
              <a:spcBef>
                <a:spcPts val="229"/>
              </a:spcBef>
            </a:pPr>
            <a:r>
              <a:rPr sz="1400" b="1" spc="-65" dirty="0">
                <a:solidFill>
                  <a:srgbClr val="FFFFFF"/>
                </a:solidFill>
                <a:latin typeface="Verdana"/>
                <a:cs typeface="Verdana"/>
              </a:rPr>
              <a:t>02.</a:t>
            </a:r>
            <a:endParaRPr sz="1400">
              <a:latin typeface="Verdana"/>
              <a:cs typeface="Verdana"/>
            </a:endParaRPr>
          </a:p>
          <a:p>
            <a:pPr marL="93345">
              <a:lnSpc>
                <a:spcPts val="1914"/>
              </a:lnSpc>
            </a:pPr>
            <a:r>
              <a:rPr sz="1600" spc="-15" dirty="0">
                <a:solidFill>
                  <a:srgbClr val="FFFFFF"/>
                </a:solidFill>
                <a:latin typeface="Verdana"/>
                <a:cs typeface="Verdana"/>
              </a:rPr>
              <a:t>Come</a:t>
            </a:r>
            <a:r>
              <a:rPr sz="1600" spc="-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Verdana"/>
                <a:cs typeface="Verdana"/>
              </a:rPr>
              <a:t>funziona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9172702" y="1255013"/>
            <a:ext cx="3302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40" dirty="0">
                <a:solidFill>
                  <a:srgbClr val="FFFFFF"/>
                </a:solidFill>
                <a:latin typeface="Verdana"/>
                <a:cs typeface="Verdana"/>
              </a:rPr>
              <a:t>04.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9172702" y="1473199"/>
            <a:ext cx="14624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7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empis</a:t>
            </a: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tich</a:t>
            </a: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spc="-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Verdana"/>
                <a:cs typeface="Verdana"/>
              </a:rPr>
              <a:t>di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9172702" y="1717039"/>
            <a:ext cx="12611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15" dirty="0">
                <a:solidFill>
                  <a:srgbClr val="FFFFFF"/>
                </a:solidFill>
                <a:latin typeface="Verdana"/>
                <a:cs typeface="Verdana"/>
              </a:rPr>
              <a:t>liquidazione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69391" y="1239011"/>
            <a:ext cx="2870200" cy="749935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90805">
              <a:lnSpc>
                <a:spcPts val="1675"/>
              </a:lnSpc>
              <a:spcBef>
                <a:spcPts val="229"/>
              </a:spcBef>
            </a:pPr>
            <a:r>
              <a:rPr sz="1400" b="1" spc="-160" dirty="0">
                <a:solidFill>
                  <a:srgbClr val="FFFFFF"/>
                </a:solidFill>
                <a:latin typeface="Verdana"/>
                <a:cs typeface="Verdana"/>
              </a:rPr>
              <a:t>01.</a:t>
            </a:r>
            <a:endParaRPr sz="1400">
              <a:latin typeface="Verdana"/>
              <a:cs typeface="Verdana"/>
            </a:endParaRPr>
          </a:p>
          <a:p>
            <a:pPr marL="90805">
              <a:lnSpc>
                <a:spcPts val="1914"/>
              </a:lnSpc>
            </a:pP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600" spc="-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600" spc="-20" dirty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è</a:t>
            </a:r>
            <a:r>
              <a:rPr sz="16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600" spc="-25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spc="-30" dirty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1600" spc="-15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600" spc="-25" dirty="0">
                <a:solidFill>
                  <a:srgbClr val="FFFFFF"/>
                </a:solidFill>
                <a:latin typeface="Verdana"/>
                <a:cs typeface="Verdana"/>
              </a:rPr>
              <a:t>lt</a:t>
            </a: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8579" y="319481"/>
            <a:ext cx="714184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60" dirty="0"/>
              <a:t>S</a:t>
            </a:r>
            <a:r>
              <a:rPr sz="2400" spc="-70" dirty="0"/>
              <a:t>ER</a:t>
            </a:r>
            <a:r>
              <a:rPr sz="2400" spc="-60" dirty="0"/>
              <a:t>VI</a:t>
            </a:r>
            <a:r>
              <a:rPr sz="2400" spc="-75" dirty="0"/>
              <a:t>Z</a:t>
            </a:r>
            <a:r>
              <a:rPr sz="2400" dirty="0"/>
              <a:t>I</a:t>
            </a:r>
            <a:r>
              <a:rPr sz="2400" spc="-225" dirty="0"/>
              <a:t> </a:t>
            </a:r>
            <a:r>
              <a:rPr sz="2400" spc="-70" dirty="0"/>
              <a:t>PI</a:t>
            </a:r>
            <a:r>
              <a:rPr sz="2400" spc="-75" dirty="0"/>
              <a:t>A</a:t>
            </a:r>
            <a:r>
              <a:rPr sz="2400" spc="-85" dirty="0"/>
              <a:t>TT</a:t>
            </a:r>
            <a:r>
              <a:rPr sz="2400" spc="-75" dirty="0"/>
              <a:t>A</a:t>
            </a:r>
            <a:r>
              <a:rPr sz="2400" spc="-80" dirty="0"/>
              <a:t>FO</a:t>
            </a:r>
            <a:r>
              <a:rPr sz="2400" spc="-85" dirty="0"/>
              <a:t>R</a:t>
            </a:r>
            <a:r>
              <a:rPr sz="2400" spc="-80" dirty="0"/>
              <a:t>M</a:t>
            </a:r>
            <a:r>
              <a:rPr sz="2400" dirty="0"/>
              <a:t>A</a:t>
            </a:r>
            <a:r>
              <a:rPr sz="2400" spc="-250" dirty="0"/>
              <a:t> </a:t>
            </a:r>
            <a:r>
              <a:rPr sz="2400" spc="-65" dirty="0"/>
              <a:t>H</a:t>
            </a:r>
            <a:r>
              <a:rPr sz="2400" spc="-70" dirty="0"/>
              <a:t>&amp;</a:t>
            </a:r>
            <a:r>
              <a:rPr sz="2400" dirty="0"/>
              <a:t>D</a:t>
            </a:r>
            <a:r>
              <a:rPr sz="2400" spc="-160" dirty="0"/>
              <a:t> </a:t>
            </a:r>
            <a:r>
              <a:rPr sz="2400" spc="-60" dirty="0"/>
              <a:t>S</a:t>
            </a:r>
            <a:r>
              <a:rPr sz="2400" spc="-70" dirty="0"/>
              <a:t>M</a:t>
            </a:r>
            <a:r>
              <a:rPr sz="2400" spc="-65" dirty="0"/>
              <a:t>A</a:t>
            </a:r>
            <a:r>
              <a:rPr sz="2400" spc="-70" dirty="0"/>
              <a:t>R</a:t>
            </a:r>
            <a:r>
              <a:rPr sz="2400" dirty="0"/>
              <a:t>T</a:t>
            </a:r>
            <a:r>
              <a:rPr sz="2400" spc="-200" dirty="0"/>
              <a:t> </a:t>
            </a:r>
            <a:r>
              <a:rPr sz="2400" spc="-70" dirty="0"/>
              <a:t>P</a:t>
            </a:r>
            <a:r>
              <a:rPr sz="2400" spc="-75" dirty="0"/>
              <a:t>LA</a:t>
            </a:r>
            <a:r>
              <a:rPr sz="2400" spc="-85" dirty="0"/>
              <a:t>T</a:t>
            </a:r>
            <a:r>
              <a:rPr sz="2400" spc="-80" dirty="0"/>
              <a:t>FO</a:t>
            </a:r>
            <a:r>
              <a:rPr sz="2400" spc="-85" dirty="0"/>
              <a:t>R</a:t>
            </a:r>
            <a:r>
              <a:rPr sz="2400" dirty="0"/>
              <a:t>M</a:t>
            </a:r>
            <a:r>
              <a:rPr sz="2400" spc="-155" dirty="0"/>
              <a:t> </a:t>
            </a:r>
            <a:r>
              <a:rPr sz="2400" spc="-85" dirty="0"/>
              <a:t>2</a:t>
            </a:r>
            <a:r>
              <a:rPr sz="2400" spc="-75" dirty="0"/>
              <a:t>/</a:t>
            </a:r>
            <a:r>
              <a:rPr sz="2400" dirty="0"/>
              <a:t>2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512775" y="2194026"/>
            <a:ext cx="2385695" cy="8578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0000"/>
              </a:lnSpc>
              <a:spcBef>
                <a:spcPts val="100"/>
              </a:spcBef>
            </a:pPr>
            <a:r>
              <a:rPr sz="1400" dirty="0">
                <a:latin typeface="Verdana"/>
                <a:cs typeface="Verdana"/>
              </a:rPr>
              <a:t>La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bontà</a:t>
            </a:r>
            <a:r>
              <a:rPr sz="1400" spc="-6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della</a:t>
            </a:r>
            <a:r>
              <a:rPr sz="1400" spc="-6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pratica</a:t>
            </a:r>
            <a:r>
              <a:rPr sz="1400" spc="-6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sarà </a:t>
            </a:r>
            <a:r>
              <a:rPr sz="1400" spc="-475" dirty="0">
                <a:latin typeface="Verdana"/>
                <a:cs typeface="Verdana"/>
              </a:rPr>
              <a:t> </a:t>
            </a:r>
            <a:r>
              <a:rPr sz="1400" spc="-30" dirty="0">
                <a:latin typeface="Verdana"/>
                <a:cs typeface="Verdana"/>
              </a:rPr>
              <a:t>v</a:t>
            </a:r>
            <a:r>
              <a:rPr sz="1400" dirty="0">
                <a:latin typeface="Verdana"/>
                <a:cs typeface="Verdana"/>
              </a:rPr>
              <a:t>a</a:t>
            </a:r>
            <a:r>
              <a:rPr sz="1400" spc="5" dirty="0">
                <a:latin typeface="Verdana"/>
                <a:cs typeface="Verdana"/>
              </a:rPr>
              <a:t>l</a:t>
            </a:r>
            <a:r>
              <a:rPr sz="1400" spc="-5" dirty="0">
                <a:latin typeface="Verdana"/>
                <a:cs typeface="Verdana"/>
              </a:rPr>
              <a:t>id</a:t>
            </a:r>
            <a:r>
              <a:rPr sz="1400" spc="-20" dirty="0">
                <a:latin typeface="Verdana"/>
                <a:cs typeface="Verdana"/>
              </a:rPr>
              <a:t>a</a:t>
            </a:r>
            <a:r>
              <a:rPr sz="1400" spc="-15" dirty="0">
                <a:latin typeface="Verdana"/>
                <a:cs typeface="Verdana"/>
              </a:rPr>
              <a:t>t</a:t>
            </a:r>
            <a:r>
              <a:rPr sz="1400" dirty="0">
                <a:latin typeface="Verdana"/>
                <a:cs typeface="Verdana"/>
              </a:rPr>
              <a:t>a</a:t>
            </a:r>
            <a:r>
              <a:rPr sz="1400" spc="-11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da</a:t>
            </a:r>
            <a:r>
              <a:rPr sz="1400" spc="-8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HD</a:t>
            </a:r>
            <a:r>
              <a:rPr sz="1400" spc="-6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e</a:t>
            </a:r>
            <a:r>
              <a:rPr sz="1400" spc="-60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una  </a:t>
            </a:r>
            <a:r>
              <a:rPr sz="1400" spc="-30" dirty="0">
                <a:latin typeface="Verdana"/>
                <a:cs typeface="Verdana"/>
              </a:rPr>
              <a:t>BigFour.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1814" y="2118715"/>
            <a:ext cx="2251075" cy="1130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40029">
              <a:lnSpc>
                <a:spcPct val="130000"/>
              </a:lnSpc>
              <a:spcBef>
                <a:spcPts val="100"/>
              </a:spcBef>
            </a:pPr>
            <a:r>
              <a:rPr sz="1400" dirty="0">
                <a:latin typeface="Verdana"/>
                <a:cs typeface="Verdana"/>
              </a:rPr>
              <a:t>Bo</a:t>
            </a:r>
            <a:r>
              <a:rPr sz="1400" spc="-5" dirty="0">
                <a:latin typeface="Verdana"/>
                <a:cs typeface="Verdana"/>
              </a:rPr>
              <a:t>nu</a:t>
            </a:r>
            <a:r>
              <a:rPr sz="1400" dirty="0">
                <a:latin typeface="Verdana"/>
                <a:cs typeface="Verdana"/>
              </a:rPr>
              <a:t>s</a:t>
            </a:r>
            <a:r>
              <a:rPr sz="1400" spc="-135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Ca</a:t>
            </a:r>
            <a:r>
              <a:rPr sz="1400" dirty="0">
                <a:latin typeface="Verdana"/>
                <a:cs typeface="Verdana"/>
              </a:rPr>
              <a:t>s</a:t>
            </a:r>
            <a:r>
              <a:rPr sz="1400" spc="-30" dirty="0">
                <a:latin typeface="Verdana"/>
                <a:cs typeface="Verdana"/>
              </a:rPr>
              <a:t>a</a:t>
            </a:r>
            <a:r>
              <a:rPr sz="1400" dirty="0">
                <a:latin typeface="Verdana"/>
                <a:cs typeface="Verdana"/>
              </a:rPr>
              <a:t>,</a:t>
            </a:r>
            <a:r>
              <a:rPr sz="1400" spc="-9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Ec</a:t>
            </a:r>
            <a:r>
              <a:rPr sz="1400" spc="-15" dirty="0">
                <a:latin typeface="Verdana"/>
                <a:cs typeface="Verdana"/>
              </a:rPr>
              <a:t>o</a:t>
            </a:r>
            <a:r>
              <a:rPr sz="1400" spc="-5" dirty="0">
                <a:latin typeface="Verdana"/>
                <a:cs typeface="Verdana"/>
              </a:rPr>
              <a:t>bo</a:t>
            </a:r>
            <a:r>
              <a:rPr sz="1400" spc="-15" dirty="0">
                <a:latin typeface="Verdana"/>
                <a:cs typeface="Verdana"/>
              </a:rPr>
              <a:t>n</a:t>
            </a:r>
            <a:r>
              <a:rPr sz="1400" dirty="0">
                <a:latin typeface="Verdana"/>
                <a:cs typeface="Verdana"/>
              </a:rPr>
              <a:t>us  </a:t>
            </a:r>
            <a:r>
              <a:rPr sz="1400" spc="-65" dirty="0">
                <a:latin typeface="Verdana"/>
                <a:cs typeface="Verdana"/>
              </a:rPr>
              <a:t>110</a:t>
            </a:r>
            <a:r>
              <a:rPr sz="1400" spc="-50" dirty="0">
                <a:latin typeface="Verdana"/>
                <a:cs typeface="Verdana"/>
              </a:rPr>
              <a:t>%</a:t>
            </a:r>
            <a:r>
              <a:rPr sz="1400" dirty="0">
                <a:latin typeface="Verdana"/>
                <a:cs typeface="Verdana"/>
              </a:rPr>
              <a:t>,</a:t>
            </a:r>
            <a:r>
              <a:rPr sz="1400" spc="-190" dirty="0">
                <a:latin typeface="Verdana"/>
                <a:cs typeface="Verdana"/>
              </a:rPr>
              <a:t> </a:t>
            </a:r>
            <a:r>
              <a:rPr sz="1400" spc="-50" dirty="0">
                <a:latin typeface="Verdana"/>
                <a:cs typeface="Verdana"/>
              </a:rPr>
              <a:t>Ec</a:t>
            </a:r>
            <a:r>
              <a:rPr sz="1400" spc="-65" dirty="0">
                <a:latin typeface="Verdana"/>
                <a:cs typeface="Verdana"/>
              </a:rPr>
              <a:t>o</a:t>
            </a:r>
            <a:r>
              <a:rPr sz="1400" spc="-50" dirty="0">
                <a:latin typeface="Verdana"/>
                <a:cs typeface="Verdana"/>
              </a:rPr>
              <a:t>b</a:t>
            </a:r>
            <a:r>
              <a:rPr sz="1400" spc="-65" dirty="0">
                <a:latin typeface="Verdana"/>
                <a:cs typeface="Verdana"/>
              </a:rPr>
              <a:t>o</a:t>
            </a:r>
            <a:r>
              <a:rPr sz="1400" spc="-50" dirty="0">
                <a:latin typeface="Verdana"/>
                <a:cs typeface="Verdana"/>
              </a:rPr>
              <a:t>nu</a:t>
            </a:r>
            <a:r>
              <a:rPr sz="1400" dirty="0">
                <a:latin typeface="Verdana"/>
                <a:cs typeface="Verdana"/>
              </a:rPr>
              <a:t>s</a:t>
            </a:r>
            <a:r>
              <a:rPr sz="1400" spc="-240" dirty="0">
                <a:latin typeface="Verdana"/>
                <a:cs typeface="Verdana"/>
              </a:rPr>
              <a:t> </a:t>
            </a:r>
            <a:r>
              <a:rPr sz="1400" spc="-65" dirty="0">
                <a:latin typeface="Verdana"/>
                <a:cs typeface="Verdana"/>
              </a:rPr>
              <a:t>65</a:t>
            </a:r>
            <a:r>
              <a:rPr sz="1400" dirty="0">
                <a:latin typeface="Verdana"/>
                <a:cs typeface="Verdana"/>
              </a:rPr>
              <a:t>%</a:t>
            </a:r>
            <a:r>
              <a:rPr sz="1400" spc="-19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e</a:t>
            </a:r>
            <a:endParaRPr sz="1400">
              <a:latin typeface="Verdana"/>
              <a:cs typeface="Verdana"/>
            </a:endParaRPr>
          </a:p>
          <a:p>
            <a:pPr marL="12700" marR="5080">
              <a:lnSpc>
                <a:spcPts val="2170"/>
              </a:lnSpc>
              <a:spcBef>
                <a:spcPts val="90"/>
              </a:spcBef>
            </a:pPr>
            <a:r>
              <a:rPr sz="1400" spc="-105" dirty="0">
                <a:latin typeface="Verdana"/>
                <a:cs typeface="Verdana"/>
              </a:rPr>
              <a:t>50</a:t>
            </a:r>
            <a:r>
              <a:rPr sz="1400" spc="-155" dirty="0">
                <a:latin typeface="Verdana"/>
                <a:cs typeface="Verdana"/>
              </a:rPr>
              <a:t>%</a:t>
            </a:r>
            <a:r>
              <a:rPr sz="1400" dirty="0">
                <a:latin typeface="Verdana"/>
                <a:cs typeface="Verdana"/>
              </a:rPr>
              <a:t>,</a:t>
            </a:r>
            <a:r>
              <a:rPr sz="1400" spc="-114" dirty="0">
                <a:latin typeface="Verdana"/>
                <a:cs typeface="Verdana"/>
              </a:rPr>
              <a:t> </a:t>
            </a:r>
            <a:r>
              <a:rPr sz="1400" spc="-100" dirty="0">
                <a:latin typeface="Verdana"/>
                <a:cs typeface="Verdana"/>
              </a:rPr>
              <a:t>Bonu</a:t>
            </a:r>
            <a:r>
              <a:rPr sz="1400" dirty="0">
                <a:latin typeface="Verdana"/>
                <a:cs typeface="Verdana"/>
              </a:rPr>
              <a:t>s</a:t>
            </a:r>
            <a:r>
              <a:rPr sz="1400" spc="-135" dirty="0">
                <a:latin typeface="Verdana"/>
                <a:cs typeface="Verdana"/>
              </a:rPr>
              <a:t> </a:t>
            </a:r>
            <a:r>
              <a:rPr sz="1400" spc="-160" dirty="0">
                <a:latin typeface="Verdana"/>
                <a:cs typeface="Verdana"/>
              </a:rPr>
              <a:t>F</a:t>
            </a:r>
            <a:r>
              <a:rPr sz="1400" spc="-80" dirty="0">
                <a:latin typeface="Verdana"/>
                <a:cs typeface="Verdana"/>
              </a:rPr>
              <a:t>a</a:t>
            </a:r>
            <a:r>
              <a:rPr sz="1400" spc="-75" dirty="0">
                <a:latin typeface="Verdana"/>
                <a:cs typeface="Verdana"/>
              </a:rPr>
              <a:t>cc</a:t>
            </a:r>
            <a:r>
              <a:rPr sz="1400" spc="-65" dirty="0">
                <a:latin typeface="Verdana"/>
                <a:cs typeface="Verdana"/>
              </a:rPr>
              <a:t>i</a:t>
            </a:r>
            <a:r>
              <a:rPr sz="1400" spc="-100" dirty="0">
                <a:latin typeface="Verdana"/>
                <a:cs typeface="Verdana"/>
              </a:rPr>
              <a:t>a</a:t>
            </a:r>
            <a:r>
              <a:rPr sz="1400" spc="-65" dirty="0">
                <a:latin typeface="Verdana"/>
                <a:cs typeface="Verdana"/>
              </a:rPr>
              <a:t>t</a:t>
            </a:r>
            <a:r>
              <a:rPr sz="1400" spc="-85" dirty="0">
                <a:latin typeface="Verdana"/>
                <a:cs typeface="Verdana"/>
              </a:rPr>
              <a:t>e</a:t>
            </a:r>
            <a:r>
              <a:rPr sz="1400" spc="-45" dirty="0">
                <a:latin typeface="Verdana"/>
                <a:cs typeface="Verdana"/>
              </a:rPr>
              <a:t>,</a:t>
            </a:r>
            <a:r>
              <a:rPr sz="1400" spc="-100" dirty="0">
                <a:latin typeface="Verdana"/>
                <a:cs typeface="Verdana"/>
              </a:rPr>
              <a:t>1</a:t>
            </a:r>
            <a:r>
              <a:rPr sz="1400" spc="-114" dirty="0">
                <a:latin typeface="Verdana"/>
                <a:cs typeface="Verdana"/>
              </a:rPr>
              <a:t>1</a:t>
            </a:r>
            <a:r>
              <a:rPr sz="1400" spc="-105" dirty="0">
                <a:latin typeface="Verdana"/>
                <a:cs typeface="Verdana"/>
              </a:rPr>
              <a:t>0</a:t>
            </a:r>
            <a:r>
              <a:rPr sz="1400" dirty="0">
                <a:latin typeface="Verdana"/>
                <a:cs typeface="Verdana"/>
              </a:rPr>
              <a:t>%  </a:t>
            </a:r>
            <a:r>
              <a:rPr sz="1400" spc="-15" dirty="0">
                <a:latin typeface="Verdana"/>
                <a:cs typeface="Verdana"/>
              </a:rPr>
              <a:t>sismabonus.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23457" y="2119350"/>
            <a:ext cx="2401570" cy="8578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 marR="5080" indent="-1905">
              <a:lnSpc>
                <a:spcPct val="130000"/>
              </a:lnSpc>
              <a:spcBef>
                <a:spcPts val="100"/>
              </a:spcBef>
            </a:pPr>
            <a:r>
              <a:rPr sz="1400" dirty="0">
                <a:latin typeface="Verdana"/>
                <a:cs typeface="Verdana"/>
              </a:rPr>
              <a:t>I</a:t>
            </a:r>
            <a:r>
              <a:rPr sz="1400" spc="-140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do</a:t>
            </a:r>
            <a:r>
              <a:rPr sz="1400" dirty="0">
                <a:latin typeface="Verdana"/>
                <a:cs typeface="Verdana"/>
              </a:rPr>
              <a:t>c</a:t>
            </a:r>
            <a:r>
              <a:rPr sz="1400" spc="-15" dirty="0">
                <a:latin typeface="Verdana"/>
                <a:cs typeface="Verdana"/>
              </a:rPr>
              <a:t>u</a:t>
            </a:r>
            <a:r>
              <a:rPr sz="1400" dirty="0">
                <a:latin typeface="Verdana"/>
                <a:cs typeface="Verdana"/>
              </a:rPr>
              <a:t>menti</a:t>
            </a:r>
            <a:r>
              <a:rPr sz="1400" spc="-2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di</a:t>
            </a:r>
            <a:r>
              <a:rPr sz="1400" spc="-150" dirty="0">
                <a:latin typeface="Verdana"/>
                <a:cs typeface="Verdana"/>
              </a:rPr>
              <a:t> </a:t>
            </a:r>
            <a:r>
              <a:rPr sz="1400" b="1" dirty="0">
                <a:latin typeface="Verdana"/>
                <a:cs typeface="Verdana"/>
              </a:rPr>
              <a:t>c</a:t>
            </a:r>
            <a:r>
              <a:rPr sz="1400" b="1" spc="-20" dirty="0">
                <a:latin typeface="Verdana"/>
                <a:cs typeface="Verdana"/>
              </a:rPr>
              <a:t>h</a:t>
            </a:r>
            <a:r>
              <a:rPr sz="1400" b="1" dirty="0">
                <a:latin typeface="Verdana"/>
                <a:cs typeface="Verdana"/>
              </a:rPr>
              <a:t>e</a:t>
            </a:r>
            <a:r>
              <a:rPr sz="1400" b="1" spc="-15" dirty="0">
                <a:latin typeface="Verdana"/>
                <a:cs typeface="Verdana"/>
              </a:rPr>
              <a:t>c</a:t>
            </a:r>
            <a:r>
              <a:rPr sz="1400" b="1" dirty="0">
                <a:latin typeface="Verdana"/>
                <a:cs typeface="Verdana"/>
              </a:rPr>
              <a:t>k</a:t>
            </a:r>
            <a:r>
              <a:rPr sz="1400" b="1" spc="-15" dirty="0">
                <a:latin typeface="Verdana"/>
                <a:cs typeface="Verdana"/>
              </a:rPr>
              <a:t>l</a:t>
            </a:r>
            <a:r>
              <a:rPr sz="1400" b="1" dirty="0">
                <a:latin typeface="Verdana"/>
                <a:cs typeface="Verdana"/>
              </a:rPr>
              <a:t>i</a:t>
            </a:r>
            <a:r>
              <a:rPr sz="1400" b="1" spc="-20" dirty="0">
                <a:latin typeface="Verdana"/>
                <a:cs typeface="Verdana"/>
              </a:rPr>
              <a:t>s</a:t>
            </a:r>
            <a:r>
              <a:rPr sz="1400" b="1" dirty="0">
                <a:latin typeface="Verdana"/>
                <a:cs typeface="Verdana"/>
              </a:rPr>
              <a:t>t</a:t>
            </a:r>
            <a:r>
              <a:rPr sz="1400" b="1" spc="-160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in  base </a:t>
            </a:r>
            <a:r>
              <a:rPr sz="1400" dirty="0">
                <a:latin typeface="Verdana"/>
                <a:cs typeface="Verdana"/>
              </a:rPr>
              <a:t>alla </a:t>
            </a:r>
            <a:r>
              <a:rPr sz="1400" spc="-5" dirty="0">
                <a:latin typeface="Verdana"/>
                <a:cs typeface="Verdana"/>
              </a:rPr>
              <a:t>tua tipologia di </a:t>
            </a:r>
            <a:r>
              <a:rPr sz="1400" dirty="0">
                <a:latin typeface="Verdana"/>
                <a:cs typeface="Verdana"/>
              </a:rPr>
              <a:t> </a:t>
            </a:r>
            <a:r>
              <a:rPr sz="1400" spc="-15" dirty="0">
                <a:latin typeface="Verdana"/>
                <a:cs typeface="Verdana"/>
              </a:rPr>
              <a:t>pratica.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23457" y="3230117"/>
            <a:ext cx="2398395" cy="1250342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32500"/>
              </a:lnSpc>
              <a:spcBef>
                <a:spcPts val="85"/>
              </a:spcBef>
            </a:pPr>
            <a:r>
              <a:rPr sz="1200" i="1" spc="25" dirty="0">
                <a:latin typeface="Verdana"/>
                <a:cs typeface="Verdana"/>
              </a:rPr>
              <a:t>Verranno </a:t>
            </a:r>
            <a:r>
              <a:rPr sz="1200" i="1" spc="15" dirty="0">
                <a:latin typeface="Verdana"/>
                <a:cs typeface="Verdana"/>
              </a:rPr>
              <a:t>fornite</a:t>
            </a:r>
            <a:r>
              <a:rPr sz="1200" i="1" spc="25" dirty="0">
                <a:latin typeface="Verdana"/>
                <a:cs typeface="Verdana"/>
              </a:rPr>
              <a:t> </a:t>
            </a:r>
            <a:r>
              <a:rPr sz="1200" i="1" spc="5" dirty="0">
                <a:latin typeface="Verdana"/>
                <a:cs typeface="Verdana"/>
              </a:rPr>
              <a:t>le</a:t>
            </a:r>
            <a:r>
              <a:rPr sz="1200" i="1" spc="30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checklist </a:t>
            </a:r>
            <a:r>
              <a:rPr sz="1200" i="1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dei documenti secondo </a:t>
            </a:r>
            <a:r>
              <a:rPr sz="1200" i="1" spc="10" dirty="0">
                <a:latin typeface="Verdana"/>
                <a:cs typeface="Verdana"/>
              </a:rPr>
              <a:t>quanto </a:t>
            </a:r>
            <a:r>
              <a:rPr sz="1200" i="1" spc="-409" dirty="0">
                <a:latin typeface="Verdana"/>
                <a:cs typeface="Verdana"/>
              </a:rPr>
              <a:t> </a:t>
            </a:r>
            <a:r>
              <a:rPr sz="1200" i="1" spc="10" dirty="0">
                <a:latin typeface="Verdana"/>
                <a:cs typeface="Verdana"/>
              </a:rPr>
              <a:t>stabilito</a:t>
            </a:r>
            <a:r>
              <a:rPr sz="1200" i="1" spc="40" dirty="0">
                <a:latin typeface="Verdana"/>
                <a:cs typeface="Verdana"/>
              </a:rPr>
              <a:t> </a:t>
            </a:r>
            <a:r>
              <a:rPr sz="1200" i="1" spc="10" dirty="0">
                <a:latin typeface="Verdana"/>
                <a:cs typeface="Verdana"/>
              </a:rPr>
              <a:t>da</a:t>
            </a:r>
            <a:r>
              <a:rPr sz="1200" i="1" spc="80" dirty="0">
                <a:latin typeface="Verdana"/>
                <a:cs typeface="Verdana"/>
              </a:rPr>
              <a:t> </a:t>
            </a:r>
            <a:r>
              <a:rPr sz="1200" i="1" spc="25" dirty="0">
                <a:latin typeface="Verdana"/>
                <a:cs typeface="Verdana"/>
              </a:rPr>
              <a:t>legge</a:t>
            </a:r>
            <a:r>
              <a:rPr sz="1400" i="1" spc="25" dirty="0">
                <a:latin typeface="Verdana"/>
                <a:cs typeface="Verdana"/>
              </a:rPr>
              <a:t>,</a:t>
            </a:r>
            <a:r>
              <a:rPr sz="1400" i="1" spc="10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</a:rPr>
              <a:t>con  l’obbiettivo di  semplificazione e velocità  delle procedure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704831" y="0"/>
            <a:ext cx="2478405" cy="6852284"/>
            <a:chOff x="9704831" y="0"/>
            <a:chExt cx="2478405" cy="6852284"/>
          </a:xfrm>
        </p:grpSpPr>
        <p:sp>
          <p:nvSpPr>
            <p:cNvPr id="8" name="object 8"/>
            <p:cNvSpPr/>
            <p:nvPr/>
          </p:nvSpPr>
          <p:spPr>
            <a:xfrm>
              <a:off x="9704831" y="0"/>
              <a:ext cx="2478405" cy="6852284"/>
            </a:xfrm>
            <a:custGeom>
              <a:avLst/>
              <a:gdLst/>
              <a:ahLst/>
              <a:cxnLst/>
              <a:rect l="l" t="t" r="r" b="b"/>
              <a:pathLst>
                <a:path w="2478404" h="6852284">
                  <a:moveTo>
                    <a:pt x="2478024" y="0"/>
                  </a:moveTo>
                  <a:lnTo>
                    <a:pt x="0" y="0"/>
                  </a:lnTo>
                  <a:lnTo>
                    <a:pt x="0" y="6851904"/>
                  </a:lnTo>
                  <a:lnTo>
                    <a:pt x="2478024" y="6851904"/>
                  </a:lnTo>
                  <a:lnTo>
                    <a:pt x="2478024" y="0"/>
                  </a:lnTo>
                  <a:close/>
                </a:path>
              </a:pathLst>
            </a:custGeom>
            <a:solidFill>
              <a:srgbClr val="D3DC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152887" y="352043"/>
              <a:ext cx="1748027" cy="426719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3476878" y="1255013"/>
            <a:ext cx="1583055" cy="4826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ts val="1675"/>
              </a:lnSpc>
              <a:spcBef>
                <a:spcPts val="105"/>
              </a:spcBef>
            </a:pPr>
            <a:r>
              <a:rPr sz="1400" b="1" spc="-65" dirty="0">
                <a:solidFill>
                  <a:srgbClr val="FFFFFF"/>
                </a:solidFill>
                <a:latin typeface="Verdana"/>
                <a:cs typeface="Verdana"/>
              </a:rPr>
              <a:t>06.</a:t>
            </a:r>
            <a:endParaRPr sz="1400">
              <a:latin typeface="Verdana"/>
              <a:cs typeface="Verdana"/>
            </a:endParaRPr>
          </a:p>
          <a:p>
            <a:pPr>
              <a:lnSpc>
                <a:spcPts val="1914"/>
              </a:lnSpc>
            </a:pP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Pratiche</a:t>
            </a:r>
            <a:r>
              <a:rPr sz="1600" spc="-20" dirty="0">
                <a:solidFill>
                  <a:srgbClr val="FFFFFF"/>
                </a:solidFill>
                <a:latin typeface="Verdana"/>
                <a:cs typeface="Verdana"/>
              </a:rPr>
              <a:t> gestite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03391" y="1255013"/>
            <a:ext cx="2454275" cy="4826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6725">
              <a:lnSpc>
                <a:spcPts val="1675"/>
              </a:lnSpc>
              <a:spcBef>
                <a:spcPts val="105"/>
              </a:spcBef>
            </a:pPr>
            <a:r>
              <a:rPr sz="1400" b="1" spc="-65" dirty="0">
                <a:solidFill>
                  <a:srgbClr val="FFFFFF"/>
                </a:solidFill>
                <a:latin typeface="Verdana"/>
                <a:cs typeface="Verdana"/>
              </a:rPr>
              <a:t>07.</a:t>
            </a:r>
            <a:endParaRPr sz="1400">
              <a:latin typeface="Verdana"/>
              <a:cs typeface="Verdana"/>
            </a:endParaRPr>
          </a:p>
          <a:p>
            <a:pPr>
              <a:lnSpc>
                <a:spcPts val="1914"/>
              </a:lnSpc>
              <a:tabLst>
                <a:tab pos="466725" algn="l"/>
              </a:tabLst>
            </a:pPr>
            <a:r>
              <a:rPr sz="1600" u="dbl" spc="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1600" u="dbl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1600" u="dbl" spc="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FFFFFF"/>
                </a:solidFill>
                <a:latin typeface="Verdana"/>
                <a:cs typeface="Verdana"/>
              </a:rPr>
              <a:t>	</a:t>
            </a: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Documenti</a:t>
            </a:r>
            <a:r>
              <a:rPr sz="1600" spc="2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Verdana"/>
                <a:cs typeface="Verdana"/>
              </a:rPr>
              <a:t>richiesti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69391" y="1239011"/>
            <a:ext cx="2870200" cy="749935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90805">
              <a:lnSpc>
                <a:spcPts val="1675"/>
              </a:lnSpc>
              <a:spcBef>
                <a:spcPts val="229"/>
              </a:spcBef>
            </a:pPr>
            <a:r>
              <a:rPr sz="1400" b="1" spc="-65" dirty="0">
                <a:solidFill>
                  <a:srgbClr val="FFFFFF"/>
                </a:solidFill>
                <a:latin typeface="Verdana"/>
                <a:cs typeface="Verdana"/>
              </a:rPr>
              <a:t>05.</a:t>
            </a:r>
            <a:endParaRPr sz="1400">
              <a:latin typeface="Verdana"/>
              <a:cs typeface="Verdana"/>
            </a:endParaRPr>
          </a:p>
          <a:p>
            <a:pPr marL="90805">
              <a:lnSpc>
                <a:spcPts val="1914"/>
              </a:lnSpc>
            </a:pPr>
            <a:r>
              <a:rPr sz="1600" spc="-45" dirty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1600" spc="-3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600" spc="-40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600" spc="-3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600" spc="-45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600" spc="-30" dirty="0">
                <a:solidFill>
                  <a:srgbClr val="FFFFFF"/>
                </a:solidFill>
                <a:latin typeface="Verdana"/>
                <a:cs typeface="Verdana"/>
              </a:rPr>
              <a:t>z</a:t>
            </a:r>
            <a:r>
              <a:rPr sz="1600" spc="-35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Verdana"/>
                <a:cs typeface="Verdana"/>
              </a:rPr>
              <a:t>of</a:t>
            </a:r>
            <a:r>
              <a:rPr sz="1600" spc="-20" dirty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spc="-30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600" spc="-25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765292" y="1572259"/>
            <a:ext cx="230504" cy="308610"/>
          </a:xfrm>
          <a:custGeom>
            <a:avLst/>
            <a:gdLst/>
            <a:ahLst/>
            <a:cxnLst/>
            <a:rect l="l" t="t" r="r" b="b"/>
            <a:pathLst>
              <a:path w="230504" h="308610">
                <a:moveTo>
                  <a:pt x="115430" y="227723"/>
                </a:moveTo>
                <a:lnTo>
                  <a:pt x="38100" y="227723"/>
                </a:lnTo>
                <a:lnTo>
                  <a:pt x="38100" y="235331"/>
                </a:lnTo>
                <a:lnTo>
                  <a:pt x="115430" y="235331"/>
                </a:lnTo>
                <a:lnTo>
                  <a:pt x="115430" y="227723"/>
                </a:lnTo>
                <a:close/>
              </a:path>
              <a:path w="230504" h="308610">
                <a:moveTo>
                  <a:pt x="190881" y="211201"/>
                </a:moveTo>
                <a:lnTo>
                  <a:pt x="185166" y="205486"/>
                </a:lnTo>
                <a:lnTo>
                  <a:pt x="166116" y="225171"/>
                </a:lnTo>
                <a:lnTo>
                  <a:pt x="146431" y="205486"/>
                </a:lnTo>
                <a:lnTo>
                  <a:pt x="141351" y="211201"/>
                </a:lnTo>
                <a:lnTo>
                  <a:pt x="160401" y="230251"/>
                </a:lnTo>
                <a:lnTo>
                  <a:pt x="141351" y="249936"/>
                </a:lnTo>
                <a:lnTo>
                  <a:pt x="146431" y="255651"/>
                </a:lnTo>
                <a:lnTo>
                  <a:pt x="166116" y="235966"/>
                </a:lnTo>
                <a:lnTo>
                  <a:pt x="185166" y="255651"/>
                </a:lnTo>
                <a:lnTo>
                  <a:pt x="190881" y="249936"/>
                </a:lnTo>
                <a:lnTo>
                  <a:pt x="176911" y="235966"/>
                </a:lnTo>
                <a:lnTo>
                  <a:pt x="171196" y="230251"/>
                </a:lnTo>
                <a:lnTo>
                  <a:pt x="176403" y="225171"/>
                </a:lnTo>
                <a:lnTo>
                  <a:pt x="190881" y="211201"/>
                </a:lnTo>
                <a:close/>
              </a:path>
              <a:path w="230504" h="308610">
                <a:moveTo>
                  <a:pt x="192151" y="58305"/>
                </a:moveTo>
                <a:lnTo>
                  <a:pt x="38100" y="58305"/>
                </a:lnTo>
                <a:lnTo>
                  <a:pt x="38100" y="65913"/>
                </a:lnTo>
                <a:lnTo>
                  <a:pt x="192151" y="65913"/>
                </a:lnTo>
                <a:lnTo>
                  <a:pt x="192151" y="58305"/>
                </a:lnTo>
                <a:close/>
              </a:path>
              <a:path w="230504" h="308610">
                <a:moveTo>
                  <a:pt x="230111" y="8128"/>
                </a:moveTo>
                <a:lnTo>
                  <a:pt x="222504" y="8128"/>
                </a:lnTo>
                <a:lnTo>
                  <a:pt x="222504" y="300736"/>
                </a:lnTo>
                <a:lnTo>
                  <a:pt x="230111" y="300736"/>
                </a:lnTo>
                <a:lnTo>
                  <a:pt x="230111" y="8128"/>
                </a:lnTo>
                <a:close/>
              </a:path>
              <a:path w="230504" h="308610">
                <a:moveTo>
                  <a:pt x="230124" y="0"/>
                </a:moveTo>
                <a:lnTo>
                  <a:pt x="0" y="0"/>
                </a:lnTo>
                <a:lnTo>
                  <a:pt x="0" y="7620"/>
                </a:lnTo>
                <a:lnTo>
                  <a:pt x="0" y="300990"/>
                </a:lnTo>
                <a:lnTo>
                  <a:pt x="0" y="308610"/>
                </a:lnTo>
                <a:lnTo>
                  <a:pt x="230124" y="308610"/>
                </a:lnTo>
                <a:lnTo>
                  <a:pt x="230124" y="300990"/>
                </a:lnTo>
                <a:lnTo>
                  <a:pt x="7620" y="300990"/>
                </a:lnTo>
                <a:lnTo>
                  <a:pt x="7620" y="7620"/>
                </a:lnTo>
                <a:lnTo>
                  <a:pt x="230124" y="7620"/>
                </a:lnTo>
                <a:lnTo>
                  <a:pt x="2301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369308" y="0"/>
            <a:ext cx="7821295" cy="6858000"/>
            <a:chOff x="4369308" y="0"/>
            <a:chExt cx="7821295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688067" y="0"/>
              <a:ext cx="2502407" cy="6857997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9704832" y="0"/>
              <a:ext cx="2478405" cy="6852284"/>
            </a:xfrm>
            <a:custGeom>
              <a:avLst/>
              <a:gdLst/>
              <a:ahLst/>
              <a:cxnLst/>
              <a:rect l="l" t="t" r="r" b="b"/>
              <a:pathLst>
                <a:path w="2478404" h="6852284">
                  <a:moveTo>
                    <a:pt x="2478024" y="0"/>
                  </a:moveTo>
                  <a:lnTo>
                    <a:pt x="0" y="0"/>
                  </a:lnTo>
                  <a:lnTo>
                    <a:pt x="0" y="6851904"/>
                  </a:lnTo>
                  <a:lnTo>
                    <a:pt x="2478024" y="6851904"/>
                  </a:lnTo>
                  <a:lnTo>
                    <a:pt x="2478024" y="0"/>
                  </a:lnTo>
                  <a:close/>
                </a:path>
              </a:pathLst>
            </a:custGeom>
            <a:solidFill>
              <a:srgbClr val="D3DC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152888" y="352043"/>
              <a:ext cx="1748027" cy="42671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4369308" y="2321052"/>
              <a:ext cx="7457440" cy="2051685"/>
            </a:xfrm>
            <a:custGeom>
              <a:avLst/>
              <a:gdLst/>
              <a:ahLst/>
              <a:cxnLst/>
              <a:rect l="l" t="t" r="r" b="b"/>
              <a:pathLst>
                <a:path w="7457440" h="2051685">
                  <a:moveTo>
                    <a:pt x="0" y="0"/>
                  </a:moveTo>
                  <a:lnTo>
                    <a:pt x="7394702" y="0"/>
                  </a:lnTo>
                </a:path>
                <a:path w="7457440" h="2051685">
                  <a:moveTo>
                    <a:pt x="62229" y="2051304"/>
                  </a:moveTo>
                  <a:lnTo>
                    <a:pt x="7456932" y="2051304"/>
                  </a:lnTo>
                </a:path>
              </a:pathLst>
            </a:custGeom>
            <a:ln w="635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3081527" y="1935479"/>
            <a:ext cx="384175" cy="386080"/>
          </a:xfrm>
          <a:custGeom>
            <a:avLst/>
            <a:gdLst/>
            <a:ahLst/>
            <a:cxnLst/>
            <a:rect l="l" t="t" r="r" b="b"/>
            <a:pathLst>
              <a:path w="384175" h="386080">
                <a:moveTo>
                  <a:pt x="384048" y="0"/>
                </a:moveTo>
                <a:lnTo>
                  <a:pt x="0" y="107187"/>
                </a:lnTo>
                <a:lnTo>
                  <a:pt x="286766" y="385572"/>
                </a:lnTo>
                <a:lnTo>
                  <a:pt x="384048" y="0"/>
                </a:lnTo>
                <a:close/>
              </a:path>
            </a:pathLst>
          </a:custGeom>
          <a:solidFill>
            <a:srgbClr val="BCBC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695700" y="2958083"/>
            <a:ext cx="396240" cy="367665"/>
          </a:xfrm>
          <a:custGeom>
            <a:avLst/>
            <a:gdLst/>
            <a:ahLst/>
            <a:cxnLst/>
            <a:rect l="l" t="t" r="r" b="b"/>
            <a:pathLst>
              <a:path w="396239" h="367664">
                <a:moveTo>
                  <a:pt x="0" y="0"/>
                </a:moveTo>
                <a:lnTo>
                  <a:pt x="157352" y="367283"/>
                </a:lnTo>
                <a:lnTo>
                  <a:pt x="396239" y="48260"/>
                </a:lnTo>
                <a:lnTo>
                  <a:pt x="0" y="0"/>
                </a:lnTo>
                <a:close/>
              </a:path>
            </a:pathLst>
          </a:custGeom>
          <a:solidFill>
            <a:srgbClr val="7C7C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758184" y="4411979"/>
            <a:ext cx="391795" cy="378460"/>
          </a:xfrm>
          <a:custGeom>
            <a:avLst/>
            <a:gdLst/>
            <a:ahLst/>
            <a:cxnLst/>
            <a:rect l="l" t="t" r="r" b="b"/>
            <a:pathLst>
              <a:path w="391795" h="378460">
                <a:moveTo>
                  <a:pt x="128650" y="0"/>
                </a:moveTo>
                <a:lnTo>
                  <a:pt x="0" y="377952"/>
                </a:lnTo>
                <a:lnTo>
                  <a:pt x="391667" y="299339"/>
                </a:lnTo>
                <a:lnTo>
                  <a:pt x="128650" y="0"/>
                </a:lnTo>
                <a:close/>
              </a:path>
            </a:pathLst>
          </a:custGeom>
          <a:solidFill>
            <a:srgbClr val="00499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1976627"/>
            <a:ext cx="11856720" cy="3747770"/>
            <a:chOff x="0" y="1976627"/>
            <a:chExt cx="11856720" cy="3747770"/>
          </a:xfrm>
        </p:grpSpPr>
        <p:sp>
          <p:nvSpPr>
            <p:cNvPr id="11" name="object 11"/>
            <p:cNvSpPr/>
            <p:nvPr/>
          </p:nvSpPr>
          <p:spPr>
            <a:xfrm>
              <a:off x="0" y="1976627"/>
              <a:ext cx="3718560" cy="3747770"/>
            </a:xfrm>
            <a:custGeom>
              <a:avLst/>
              <a:gdLst/>
              <a:ahLst/>
              <a:cxnLst/>
              <a:rect l="l" t="t" r="r" b="b"/>
              <a:pathLst>
                <a:path w="3718560" h="3747770">
                  <a:moveTo>
                    <a:pt x="3718560" y="1880108"/>
                  </a:moveTo>
                  <a:lnTo>
                    <a:pt x="3717925" y="1829308"/>
                  </a:lnTo>
                  <a:lnTo>
                    <a:pt x="3716020" y="1778508"/>
                  </a:lnTo>
                  <a:lnTo>
                    <a:pt x="3712845" y="1727708"/>
                  </a:lnTo>
                  <a:lnTo>
                    <a:pt x="3709035" y="1689608"/>
                  </a:lnTo>
                  <a:lnTo>
                    <a:pt x="3703320" y="1638681"/>
                  </a:lnTo>
                  <a:lnTo>
                    <a:pt x="3696970" y="1587893"/>
                  </a:lnTo>
                  <a:lnTo>
                    <a:pt x="3689350" y="1549781"/>
                  </a:lnTo>
                  <a:lnTo>
                    <a:pt x="3680460" y="1498981"/>
                  </a:lnTo>
                  <a:lnTo>
                    <a:pt x="3670935" y="1448181"/>
                  </a:lnTo>
                  <a:lnTo>
                    <a:pt x="3660140" y="1410081"/>
                  </a:lnTo>
                  <a:lnTo>
                    <a:pt x="3648075" y="1359281"/>
                  </a:lnTo>
                  <a:lnTo>
                    <a:pt x="3634740" y="1321181"/>
                  </a:lnTo>
                  <a:lnTo>
                    <a:pt x="3620770" y="1270381"/>
                  </a:lnTo>
                  <a:lnTo>
                    <a:pt x="3605530" y="1232281"/>
                  </a:lnTo>
                  <a:lnTo>
                    <a:pt x="3589020" y="1194181"/>
                  </a:lnTo>
                  <a:lnTo>
                    <a:pt x="3571875" y="1143254"/>
                  </a:lnTo>
                  <a:lnTo>
                    <a:pt x="3554095" y="1105154"/>
                  </a:lnTo>
                  <a:lnTo>
                    <a:pt x="3535045" y="1067054"/>
                  </a:lnTo>
                  <a:lnTo>
                    <a:pt x="3514725" y="1016254"/>
                  </a:lnTo>
                  <a:lnTo>
                    <a:pt x="3493770" y="978154"/>
                  </a:lnTo>
                  <a:lnTo>
                    <a:pt x="3471545" y="940054"/>
                  </a:lnTo>
                  <a:lnTo>
                    <a:pt x="3448685" y="901954"/>
                  </a:lnTo>
                  <a:lnTo>
                    <a:pt x="3425190" y="863854"/>
                  </a:lnTo>
                  <a:lnTo>
                    <a:pt x="3400425" y="825754"/>
                  </a:lnTo>
                  <a:lnTo>
                    <a:pt x="3375025" y="787654"/>
                  </a:lnTo>
                  <a:lnTo>
                    <a:pt x="3348355" y="749554"/>
                  </a:lnTo>
                  <a:lnTo>
                    <a:pt x="3321050" y="711454"/>
                  </a:lnTo>
                  <a:lnTo>
                    <a:pt x="3293110" y="685927"/>
                  </a:lnTo>
                  <a:lnTo>
                    <a:pt x="3264535" y="647827"/>
                  </a:lnTo>
                  <a:lnTo>
                    <a:pt x="3234690" y="609727"/>
                  </a:lnTo>
                  <a:lnTo>
                    <a:pt x="3204210" y="584327"/>
                  </a:lnTo>
                  <a:lnTo>
                    <a:pt x="3173095" y="546227"/>
                  </a:lnTo>
                  <a:lnTo>
                    <a:pt x="3140710" y="520827"/>
                  </a:lnTo>
                  <a:lnTo>
                    <a:pt x="3108325" y="482727"/>
                  </a:lnTo>
                  <a:lnTo>
                    <a:pt x="3074670" y="457327"/>
                  </a:lnTo>
                  <a:lnTo>
                    <a:pt x="3040380" y="431927"/>
                  </a:lnTo>
                  <a:lnTo>
                    <a:pt x="3005455" y="393827"/>
                  </a:lnTo>
                  <a:lnTo>
                    <a:pt x="2969895" y="368427"/>
                  </a:lnTo>
                  <a:lnTo>
                    <a:pt x="2933700" y="343027"/>
                  </a:lnTo>
                  <a:lnTo>
                    <a:pt x="2896870" y="317627"/>
                  </a:lnTo>
                  <a:lnTo>
                    <a:pt x="2859405" y="292227"/>
                  </a:lnTo>
                  <a:lnTo>
                    <a:pt x="2821305" y="266827"/>
                  </a:lnTo>
                  <a:lnTo>
                    <a:pt x="2782570" y="254127"/>
                  </a:lnTo>
                  <a:lnTo>
                    <a:pt x="2703830" y="203200"/>
                  </a:lnTo>
                  <a:lnTo>
                    <a:pt x="2663190" y="190500"/>
                  </a:lnTo>
                  <a:lnTo>
                    <a:pt x="2621915" y="165100"/>
                  </a:lnTo>
                  <a:lnTo>
                    <a:pt x="2580640" y="152400"/>
                  </a:lnTo>
                  <a:lnTo>
                    <a:pt x="2538730" y="127000"/>
                  </a:lnTo>
                  <a:lnTo>
                    <a:pt x="2230755" y="38100"/>
                  </a:lnTo>
                  <a:lnTo>
                    <a:pt x="2185035" y="25400"/>
                  </a:lnTo>
                  <a:lnTo>
                    <a:pt x="2139315" y="25400"/>
                  </a:lnTo>
                  <a:lnTo>
                    <a:pt x="2092960" y="12700"/>
                  </a:lnTo>
                  <a:lnTo>
                    <a:pt x="2045970" y="12700"/>
                  </a:lnTo>
                  <a:lnTo>
                    <a:pt x="1998980" y="0"/>
                  </a:lnTo>
                  <a:lnTo>
                    <a:pt x="1711960" y="0"/>
                  </a:lnTo>
                  <a:lnTo>
                    <a:pt x="1664970" y="12700"/>
                  </a:lnTo>
                  <a:lnTo>
                    <a:pt x="1617980" y="12700"/>
                  </a:lnTo>
                  <a:lnTo>
                    <a:pt x="1571625" y="25400"/>
                  </a:lnTo>
                  <a:lnTo>
                    <a:pt x="1525905" y="25400"/>
                  </a:lnTo>
                  <a:lnTo>
                    <a:pt x="1480185" y="38100"/>
                  </a:lnTo>
                  <a:lnTo>
                    <a:pt x="1172210" y="127000"/>
                  </a:lnTo>
                  <a:lnTo>
                    <a:pt x="1130300" y="152400"/>
                  </a:lnTo>
                  <a:lnTo>
                    <a:pt x="1089025" y="165100"/>
                  </a:lnTo>
                  <a:lnTo>
                    <a:pt x="1047750" y="190500"/>
                  </a:lnTo>
                  <a:lnTo>
                    <a:pt x="1007110" y="203200"/>
                  </a:lnTo>
                  <a:lnTo>
                    <a:pt x="928370" y="254127"/>
                  </a:lnTo>
                  <a:lnTo>
                    <a:pt x="889635" y="266827"/>
                  </a:lnTo>
                  <a:lnTo>
                    <a:pt x="851535" y="292227"/>
                  </a:lnTo>
                  <a:lnTo>
                    <a:pt x="814057" y="317627"/>
                  </a:lnTo>
                  <a:lnTo>
                    <a:pt x="777240" y="343027"/>
                  </a:lnTo>
                  <a:lnTo>
                    <a:pt x="741045" y="368427"/>
                  </a:lnTo>
                  <a:lnTo>
                    <a:pt x="705485" y="393827"/>
                  </a:lnTo>
                  <a:lnTo>
                    <a:pt x="670560" y="431927"/>
                  </a:lnTo>
                  <a:lnTo>
                    <a:pt x="636270" y="457327"/>
                  </a:lnTo>
                  <a:lnTo>
                    <a:pt x="602615" y="482727"/>
                  </a:lnTo>
                  <a:lnTo>
                    <a:pt x="570230" y="520827"/>
                  </a:lnTo>
                  <a:lnTo>
                    <a:pt x="537845" y="546227"/>
                  </a:lnTo>
                  <a:lnTo>
                    <a:pt x="506730" y="584327"/>
                  </a:lnTo>
                  <a:lnTo>
                    <a:pt x="476250" y="609727"/>
                  </a:lnTo>
                  <a:lnTo>
                    <a:pt x="446405" y="647827"/>
                  </a:lnTo>
                  <a:lnTo>
                    <a:pt x="417830" y="685927"/>
                  </a:lnTo>
                  <a:lnTo>
                    <a:pt x="389890" y="711454"/>
                  </a:lnTo>
                  <a:lnTo>
                    <a:pt x="362585" y="749554"/>
                  </a:lnTo>
                  <a:lnTo>
                    <a:pt x="335915" y="787654"/>
                  </a:lnTo>
                  <a:lnTo>
                    <a:pt x="310515" y="825754"/>
                  </a:lnTo>
                  <a:lnTo>
                    <a:pt x="285750" y="863854"/>
                  </a:lnTo>
                  <a:lnTo>
                    <a:pt x="262255" y="901954"/>
                  </a:lnTo>
                  <a:lnTo>
                    <a:pt x="239395" y="940054"/>
                  </a:lnTo>
                  <a:lnTo>
                    <a:pt x="217170" y="978154"/>
                  </a:lnTo>
                  <a:lnTo>
                    <a:pt x="196215" y="1016254"/>
                  </a:lnTo>
                  <a:lnTo>
                    <a:pt x="175895" y="1067054"/>
                  </a:lnTo>
                  <a:lnTo>
                    <a:pt x="156845" y="1105154"/>
                  </a:lnTo>
                  <a:lnTo>
                    <a:pt x="139065" y="1143254"/>
                  </a:lnTo>
                  <a:lnTo>
                    <a:pt x="121920" y="1194181"/>
                  </a:lnTo>
                  <a:lnTo>
                    <a:pt x="105410" y="1232281"/>
                  </a:lnTo>
                  <a:lnTo>
                    <a:pt x="90170" y="1270381"/>
                  </a:lnTo>
                  <a:lnTo>
                    <a:pt x="76200" y="1321181"/>
                  </a:lnTo>
                  <a:lnTo>
                    <a:pt x="62865" y="1359281"/>
                  </a:lnTo>
                  <a:lnTo>
                    <a:pt x="50800" y="1410081"/>
                  </a:lnTo>
                  <a:lnTo>
                    <a:pt x="40005" y="1448181"/>
                  </a:lnTo>
                  <a:lnTo>
                    <a:pt x="30480" y="1498981"/>
                  </a:lnTo>
                  <a:lnTo>
                    <a:pt x="21590" y="1549781"/>
                  </a:lnTo>
                  <a:lnTo>
                    <a:pt x="13970" y="1587893"/>
                  </a:lnTo>
                  <a:lnTo>
                    <a:pt x="7620" y="1638681"/>
                  </a:lnTo>
                  <a:lnTo>
                    <a:pt x="1905" y="1689608"/>
                  </a:lnTo>
                  <a:lnTo>
                    <a:pt x="0" y="1702308"/>
                  </a:lnTo>
                  <a:lnTo>
                    <a:pt x="0" y="2045208"/>
                  </a:lnTo>
                  <a:lnTo>
                    <a:pt x="1905" y="2070608"/>
                  </a:lnTo>
                  <a:lnTo>
                    <a:pt x="7620" y="2121535"/>
                  </a:lnTo>
                  <a:lnTo>
                    <a:pt x="13970" y="2159635"/>
                  </a:lnTo>
                  <a:lnTo>
                    <a:pt x="21590" y="2210435"/>
                  </a:lnTo>
                  <a:lnTo>
                    <a:pt x="30480" y="2261235"/>
                  </a:lnTo>
                  <a:lnTo>
                    <a:pt x="40005" y="2299335"/>
                  </a:lnTo>
                  <a:lnTo>
                    <a:pt x="50800" y="2350135"/>
                  </a:lnTo>
                  <a:lnTo>
                    <a:pt x="62865" y="2388235"/>
                  </a:lnTo>
                  <a:lnTo>
                    <a:pt x="76200" y="2439035"/>
                  </a:lnTo>
                  <a:lnTo>
                    <a:pt x="90170" y="2477135"/>
                  </a:lnTo>
                  <a:lnTo>
                    <a:pt x="105410" y="2527935"/>
                  </a:lnTo>
                  <a:lnTo>
                    <a:pt x="121920" y="2566035"/>
                  </a:lnTo>
                  <a:lnTo>
                    <a:pt x="139065" y="2604262"/>
                  </a:lnTo>
                  <a:lnTo>
                    <a:pt x="156845" y="2655062"/>
                  </a:lnTo>
                  <a:lnTo>
                    <a:pt x="175895" y="2693162"/>
                  </a:lnTo>
                  <a:lnTo>
                    <a:pt x="196215" y="2731262"/>
                  </a:lnTo>
                  <a:lnTo>
                    <a:pt x="217170" y="2769362"/>
                  </a:lnTo>
                  <a:lnTo>
                    <a:pt x="239395" y="2807462"/>
                  </a:lnTo>
                  <a:lnTo>
                    <a:pt x="262255" y="2845562"/>
                  </a:lnTo>
                  <a:lnTo>
                    <a:pt x="285750" y="2883662"/>
                  </a:lnTo>
                  <a:lnTo>
                    <a:pt x="310515" y="2921762"/>
                  </a:lnTo>
                  <a:lnTo>
                    <a:pt x="335915" y="2959862"/>
                  </a:lnTo>
                  <a:lnTo>
                    <a:pt x="362585" y="2997962"/>
                  </a:lnTo>
                  <a:lnTo>
                    <a:pt x="389890" y="3036062"/>
                  </a:lnTo>
                  <a:lnTo>
                    <a:pt x="417830" y="3074289"/>
                  </a:lnTo>
                  <a:lnTo>
                    <a:pt x="446405" y="3099689"/>
                  </a:lnTo>
                  <a:lnTo>
                    <a:pt x="476250" y="3137789"/>
                  </a:lnTo>
                  <a:lnTo>
                    <a:pt x="506730" y="3175889"/>
                  </a:lnTo>
                  <a:lnTo>
                    <a:pt x="537845" y="3201289"/>
                  </a:lnTo>
                  <a:lnTo>
                    <a:pt x="570230" y="3239401"/>
                  </a:lnTo>
                  <a:lnTo>
                    <a:pt x="602615" y="3264789"/>
                  </a:lnTo>
                  <a:lnTo>
                    <a:pt x="636270" y="3290189"/>
                  </a:lnTo>
                  <a:lnTo>
                    <a:pt x="670560" y="3328289"/>
                  </a:lnTo>
                  <a:lnTo>
                    <a:pt x="705485" y="3353689"/>
                  </a:lnTo>
                  <a:lnTo>
                    <a:pt x="741045" y="3379089"/>
                  </a:lnTo>
                  <a:lnTo>
                    <a:pt x="777240" y="3404489"/>
                  </a:lnTo>
                  <a:lnTo>
                    <a:pt x="814057" y="3429889"/>
                  </a:lnTo>
                  <a:lnTo>
                    <a:pt x="851535" y="3455289"/>
                  </a:lnTo>
                  <a:lnTo>
                    <a:pt x="889635" y="3480689"/>
                  </a:lnTo>
                  <a:lnTo>
                    <a:pt x="967105" y="3531616"/>
                  </a:lnTo>
                  <a:lnTo>
                    <a:pt x="1007110" y="3544316"/>
                  </a:lnTo>
                  <a:lnTo>
                    <a:pt x="1047750" y="3569716"/>
                  </a:lnTo>
                  <a:lnTo>
                    <a:pt x="1089025" y="3582416"/>
                  </a:lnTo>
                  <a:lnTo>
                    <a:pt x="1130300" y="3607816"/>
                  </a:lnTo>
                  <a:lnTo>
                    <a:pt x="1172210" y="3620478"/>
                  </a:lnTo>
                  <a:lnTo>
                    <a:pt x="1214755" y="3645890"/>
                  </a:lnTo>
                  <a:lnTo>
                    <a:pt x="1434465" y="3709403"/>
                  </a:lnTo>
                  <a:lnTo>
                    <a:pt x="1480185" y="3709403"/>
                  </a:lnTo>
                  <a:lnTo>
                    <a:pt x="1571625" y="3734816"/>
                  </a:lnTo>
                  <a:lnTo>
                    <a:pt x="1617980" y="3734816"/>
                  </a:lnTo>
                  <a:lnTo>
                    <a:pt x="1664970" y="3747516"/>
                  </a:lnTo>
                  <a:lnTo>
                    <a:pt x="2045970" y="3747516"/>
                  </a:lnTo>
                  <a:lnTo>
                    <a:pt x="2092960" y="3734816"/>
                  </a:lnTo>
                  <a:lnTo>
                    <a:pt x="2139315" y="3734816"/>
                  </a:lnTo>
                  <a:lnTo>
                    <a:pt x="2230755" y="3709403"/>
                  </a:lnTo>
                  <a:lnTo>
                    <a:pt x="2276475" y="3709403"/>
                  </a:lnTo>
                  <a:lnTo>
                    <a:pt x="2496185" y="3645890"/>
                  </a:lnTo>
                  <a:lnTo>
                    <a:pt x="2538730" y="3620478"/>
                  </a:lnTo>
                  <a:lnTo>
                    <a:pt x="2580640" y="3607816"/>
                  </a:lnTo>
                  <a:lnTo>
                    <a:pt x="2621915" y="3582416"/>
                  </a:lnTo>
                  <a:lnTo>
                    <a:pt x="2663190" y="3569716"/>
                  </a:lnTo>
                  <a:lnTo>
                    <a:pt x="2703830" y="3544316"/>
                  </a:lnTo>
                  <a:lnTo>
                    <a:pt x="2743835" y="3531616"/>
                  </a:lnTo>
                  <a:lnTo>
                    <a:pt x="2821305" y="3480689"/>
                  </a:lnTo>
                  <a:lnTo>
                    <a:pt x="2859405" y="3455289"/>
                  </a:lnTo>
                  <a:lnTo>
                    <a:pt x="2896870" y="3429889"/>
                  </a:lnTo>
                  <a:lnTo>
                    <a:pt x="2933700" y="3404489"/>
                  </a:lnTo>
                  <a:lnTo>
                    <a:pt x="2969895" y="3379089"/>
                  </a:lnTo>
                  <a:lnTo>
                    <a:pt x="3005455" y="3353689"/>
                  </a:lnTo>
                  <a:lnTo>
                    <a:pt x="3040380" y="3328289"/>
                  </a:lnTo>
                  <a:lnTo>
                    <a:pt x="3074670" y="3290189"/>
                  </a:lnTo>
                  <a:lnTo>
                    <a:pt x="3108325" y="3264789"/>
                  </a:lnTo>
                  <a:lnTo>
                    <a:pt x="3140710" y="3239401"/>
                  </a:lnTo>
                  <a:lnTo>
                    <a:pt x="3173095" y="3201289"/>
                  </a:lnTo>
                  <a:lnTo>
                    <a:pt x="3204210" y="3175889"/>
                  </a:lnTo>
                  <a:lnTo>
                    <a:pt x="3234690" y="3137789"/>
                  </a:lnTo>
                  <a:lnTo>
                    <a:pt x="3264535" y="3099689"/>
                  </a:lnTo>
                  <a:lnTo>
                    <a:pt x="3293110" y="3074289"/>
                  </a:lnTo>
                  <a:lnTo>
                    <a:pt x="3321050" y="3036062"/>
                  </a:lnTo>
                  <a:lnTo>
                    <a:pt x="3348355" y="2997962"/>
                  </a:lnTo>
                  <a:lnTo>
                    <a:pt x="3375025" y="2959862"/>
                  </a:lnTo>
                  <a:lnTo>
                    <a:pt x="3400425" y="2921762"/>
                  </a:lnTo>
                  <a:lnTo>
                    <a:pt x="3425190" y="2883662"/>
                  </a:lnTo>
                  <a:lnTo>
                    <a:pt x="3448685" y="2845562"/>
                  </a:lnTo>
                  <a:lnTo>
                    <a:pt x="3471545" y="2807462"/>
                  </a:lnTo>
                  <a:lnTo>
                    <a:pt x="3493770" y="2769362"/>
                  </a:lnTo>
                  <a:lnTo>
                    <a:pt x="3514725" y="2731262"/>
                  </a:lnTo>
                  <a:lnTo>
                    <a:pt x="3535045" y="2693162"/>
                  </a:lnTo>
                  <a:lnTo>
                    <a:pt x="3554095" y="2655062"/>
                  </a:lnTo>
                  <a:lnTo>
                    <a:pt x="3571875" y="2604262"/>
                  </a:lnTo>
                  <a:lnTo>
                    <a:pt x="3589020" y="2566035"/>
                  </a:lnTo>
                  <a:lnTo>
                    <a:pt x="3605530" y="2527935"/>
                  </a:lnTo>
                  <a:lnTo>
                    <a:pt x="3620770" y="2477135"/>
                  </a:lnTo>
                  <a:lnTo>
                    <a:pt x="3634740" y="2439035"/>
                  </a:lnTo>
                  <a:lnTo>
                    <a:pt x="3648075" y="2388235"/>
                  </a:lnTo>
                  <a:lnTo>
                    <a:pt x="3660140" y="2350135"/>
                  </a:lnTo>
                  <a:lnTo>
                    <a:pt x="3670935" y="2299335"/>
                  </a:lnTo>
                  <a:lnTo>
                    <a:pt x="3680460" y="2261235"/>
                  </a:lnTo>
                  <a:lnTo>
                    <a:pt x="3689350" y="2210435"/>
                  </a:lnTo>
                  <a:lnTo>
                    <a:pt x="3696970" y="2159635"/>
                  </a:lnTo>
                  <a:lnTo>
                    <a:pt x="3703320" y="2121535"/>
                  </a:lnTo>
                  <a:lnTo>
                    <a:pt x="3709035" y="2070608"/>
                  </a:lnTo>
                  <a:lnTo>
                    <a:pt x="3712845" y="2019808"/>
                  </a:lnTo>
                  <a:lnTo>
                    <a:pt x="3716020" y="1969008"/>
                  </a:lnTo>
                  <a:lnTo>
                    <a:pt x="3717925" y="1930908"/>
                  </a:lnTo>
                  <a:lnTo>
                    <a:pt x="3718560" y="1880108"/>
                  </a:lnTo>
                  <a:close/>
                </a:path>
              </a:pathLst>
            </a:custGeom>
            <a:solidFill>
              <a:srgbClr val="EA44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514856" y="2612135"/>
              <a:ext cx="1518285" cy="1348740"/>
            </a:xfrm>
            <a:custGeom>
              <a:avLst/>
              <a:gdLst/>
              <a:ahLst/>
              <a:cxnLst/>
              <a:rect l="l" t="t" r="r" b="b"/>
              <a:pathLst>
                <a:path w="1518285" h="1348739">
                  <a:moveTo>
                    <a:pt x="688467" y="343535"/>
                  </a:moveTo>
                  <a:lnTo>
                    <a:pt x="685292" y="296545"/>
                  </a:lnTo>
                  <a:lnTo>
                    <a:pt x="676402" y="252095"/>
                  </a:lnTo>
                  <a:lnTo>
                    <a:pt x="661797" y="209550"/>
                  </a:lnTo>
                  <a:lnTo>
                    <a:pt x="641477" y="170180"/>
                  </a:lnTo>
                  <a:lnTo>
                    <a:pt x="616712" y="133350"/>
                  </a:lnTo>
                  <a:lnTo>
                    <a:pt x="588137" y="100330"/>
                  </a:lnTo>
                  <a:lnTo>
                    <a:pt x="554482" y="71120"/>
                  </a:lnTo>
                  <a:lnTo>
                    <a:pt x="518287" y="46990"/>
                  </a:lnTo>
                  <a:lnTo>
                    <a:pt x="478282" y="26670"/>
                  </a:lnTo>
                  <a:lnTo>
                    <a:pt x="435737" y="12065"/>
                  </a:lnTo>
                  <a:lnTo>
                    <a:pt x="391287" y="3175"/>
                  </a:lnTo>
                  <a:lnTo>
                    <a:pt x="344170" y="0"/>
                  </a:lnTo>
                  <a:lnTo>
                    <a:pt x="297180" y="3175"/>
                  </a:lnTo>
                  <a:lnTo>
                    <a:pt x="252730" y="12065"/>
                  </a:lnTo>
                  <a:lnTo>
                    <a:pt x="210185" y="26670"/>
                  </a:lnTo>
                  <a:lnTo>
                    <a:pt x="170180" y="46990"/>
                  </a:lnTo>
                  <a:lnTo>
                    <a:pt x="133985" y="71120"/>
                  </a:lnTo>
                  <a:lnTo>
                    <a:pt x="100330" y="100330"/>
                  </a:lnTo>
                  <a:lnTo>
                    <a:pt x="71755" y="133350"/>
                  </a:lnTo>
                  <a:lnTo>
                    <a:pt x="46990" y="170180"/>
                  </a:lnTo>
                  <a:lnTo>
                    <a:pt x="26670" y="209550"/>
                  </a:lnTo>
                  <a:lnTo>
                    <a:pt x="12065" y="252095"/>
                  </a:lnTo>
                  <a:lnTo>
                    <a:pt x="3175" y="296545"/>
                  </a:lnTo>
                  <a:lnTo>
                    <a:pt x="0" y="343535"/>
                  </a:lnTo>
                  <a:lnTo>
                    <a:pt x="3175" y="389890"/>
                  </a:lnTo>
                  <a:lnTo>
                    <a:pt x="12065" y="434975"/>
                  </a:lnTo>
                  <a:lnTo>
                    <a:pt x="26670" y="476885"/>
                  </a:lnTo>
                  <a:lnTo>
                    <a:pt x="46990" y="516890"/>
                  </a:lnTo>
                  <a:lnTo>
                    <a:pt x="71755" y="553085"/>
                  </a:lnTo>
                  <a:lnTo>
                    <a:pt x="100330" y="586105"/>
                  </a:lnTo>
                  <a:lnTo>
                    <a:pt x="133985" y="615315"/>
                  </a:lnTo>
                  <a:lnTo>
                    <a:pt x="170180" y="640080"/>
                  </a:lnTo>
                  <a:lnTo>
                    <a:pt x="210185" y="659765"/>
                  </a:lnTo>
                  <a:lnTo>
                    <a:pt x="252730" y="675005"/>
                  </a:lnTo>
                  <a:lnTo>
                    <a:pt x="297180" y="683895"/>
                  </a:lnTo>
                  <a:lnTo>
                    <a:pt x="344170" y="687070"/>
                  </a:lnTo>
                  <a:lnTo>
                    <a:pt x="391287" y="683895"/>
                  </a:lnTo>
                  <a:lnTo>
                    <a:pt x="435737" y="675005"/>
                  </a:lnTo>
                  <a:lnTo>
                    <a:pt x="478282" y="659765"/>
                  </a:lnTo>
                  <a:lnTo>
                    <a:pt x="518287" y="640080"/>
                  </a:lnTo>
                  <a:lnTo>
                    <a:pt x="554482" y="615315"/>
                  </a:lnTo>
                  <a:lnTo>
                    <a:pt x="588137" y="586105"/>
                  </a:lnTo>
                  <a:lnTo>
                    <a:pt x="616712" y="553085"/>
                  </a:lnTo>
                  <a:lnTo>
                    <a:pt x="641477" y="516890"/>
                  </a:lnTo>
                  <a:lnTo>
                    <a:pt x="661797" y="476885"/>
                  </a:lnTo>
                  <a:lnTo>
                    <a:pt x="676402" y="434975"/>
                  </a:lnTo>
                  <a:lnTo>
                    <a:pt x="685292" y="389890"/>
                  </a:lnTo>
                  <a:lnTo>
                    <a:pt x="688467" y="343535"/>
                  </a:lnTo>
                  <a:close/>
                </a:path>
                <a:path w="1518285" h="1348739">
                  <a:moveTo>
                    <a:pt x="1517904" y="1004570"/>
                  </a:moveTo>
                  <a:lnTo>
                    <a:pt x="1514729" y="958215"/>
                  </a:lnTo>
                  <a:lnTo>
                    <a:pt x="1505839" y="913765"/>
                  </a:lnTo>
                  <a:lnTo>
                    <a:pt x="1490599" y="871220"/>
                  </a:lnTo>
                  <a:lnTo>
                    <a:pt x="1470914" y="831215"/>
                  </a:lnTo>
                  <a:lnTo>
                    <a:pt x="1446149" y="795020"/>
                  </a:lnTo>
                  <a:lnTo>
                    <a:pt x="1416939" y="762000"/>
                  </a:lnTo>
                  <a:lnTo>
                    <a:pt x="1383919" y="732790"/>
                  </a:lnTo>
                  <a:lnTo>
                    <a:pt x="1347089" y="708025"/>
                  </a:lnTo>
                  <a:lnTo>
                    <a:pt x="1307719" y="688340"/>
                  </a:lnTo>
                  <a:lnTo>
                    <a:pt x="1265174" y="673735"/>
                  </a:lnTo>
                  <a:lnTo>
                    <a:pt x="1220089" y="664210"/>
                  </a:lnTo>
                  <a:lnTo>
                    <a:pt x="1173734" y="661035"/>
                  </a:lnTo>
                  <a:lnTo>
                    <a:pt x="1126617" y="664210"/>
                  </a:lnTo>
                  <a:lnTo>
                    <a:pt x="1081532" y="673735"/>
                  </a:lnTo>
                  <a:lnTo>
                    <a:pt x="1038987" y="688340"/>
                  </a:lnTo>
                  <a:lnTo>
                    <a:pt x="999617" y="708025"/>
                  </a:lnTo>
                  <a:lnTo>
                    <a:pt x="962787" y="732790"/>
                  </a:lnTo>
                  <a:lnTo>
                    <a:pt x="929767" y="762000"/>
                  </a:lnTo>
                  <a:lnTo>
                    <a:pt x="900557" y="795020"/>
                  </a:lnTo>
                  <a:lnTo>
                    <a:pt x="875792" y="831215"/>
                  </a:lnTo>
                  <a:lnTo>
                    <a:pt x="856107" y="871220"/>
                  </a:lnTo>
                  <a:lnTo>
                    <a:pt x="841502" y="913765"/>
                  </a:lnTo>
                  <a:lnTo>
                    <a:pt x="831977" y="958215"/>
                  </a:lnTo>
                  <a:lnTo>
                    <a:pt x="828802" y="1004570"/>
                  </a:lnTo>
                  <a:lnTo>
                    <a:pt x="831977" y="1051560"/>
                  </a:lnTo>
                  <a:lnTo>
                    <a:pt x="841502" y="1096010"/>
                  </a:lnTo>
                  <a:lnTo>
                    <a:pt x="856107" y="1138555"/>
                  </a:lnTo>
                  <a:lnTo>
                    <a:pt x="875792" y="1178560"/>
                  </a:lnTo>
                  <a:lnTo>
                    <a:pt x="900557" y="1214755"/>
                  </a:lnTo>
                  <a:lnTo>
                    <a:pt x="929767" y="1247775"/>
                  </a:lnTo>
                  <a:lnTo>
                    <a:pt x="962787" y="1276985"/>
                  </a:lnTo>
                  <a:lnTo>
                    <a:pt x="999617" y="1301750"/>
                  </a:lnTo>
                  <a:lnTo>
                    <a:pt x="1038987" y="1321435"/>
                  </a:lnTo>
                  <a:lnTo>
                    <a:pt x="1081532" y="1336040"/>
                  </a:lnTo>
                  <a:lnTo>
                    <a:pt x="1126617" y="1345565"/>
                  </a:lnTo>
                  <a:lnTo>
                    <a:pt x="1173734" y="1348740"/>
                  </a:lnTo>
                  <a:lnTo>
                    <a:pt x="1220089" y="1345565"/>
                  </a:lnTo>
                  <a:lnTo>
                    <a:pt x="1265174" y="1336040"/>
                  </a:lnTo>
                  <a:lnTo>
                    <a:pt x="1307719" y="1321435"/>
                  </a:lnTo>
                  <a:lnTo>
                    <a:pt x="1347089" y="1301750"/>
                  </a:lnTo>
                  <a:lnTo>
                    <a:pt x="1383919" y="1276985"/>
                  </a:lnTo>
                  <a:lnTo>
                    <a:pt x="1416939" y="1247775"/>
                  </a:lnTo>
                  <a:lnTo>
                    <a:pt x="1446149" y="1214755"/>
                  </a:lnTo>
                  <a:lnTo>
                    <a:pt x="1470914" y="1178560"/>
                  </a:lnTo>
                  <a:lnTo>
                    <a:pt x="1490599" y="1138555"/>
                  </a:lnTo>
                  <a:lnTo>
                    <a:pt x="1505839" y="1096010"/>
                  </a:lnTo>
                  <a:lnTo>
                    <a:pt x="1514729" y="1051560"/>
                  </a:lnTo>
                  <a:lnTo>
                    <a:pt x="1517904" y="100457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90800" y="3374136"/>
              <a:ext cx="208787" cy="208787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2487167" y="3608832"/>
              <a:ext cx="416559" cy="208915"/>
            </a:xfrm>
            <a:custGeom>
              <a:avLst/>
              <a:gdLst/>
              <a:ahLst/>
              <a:cxnLst/>
              <a:rect l="l" t="t" r="r" b="b"/>
              <a:pathLst>
                <a:path w="416560" h="208914">
                  <a:moveTo>
                    <a:pt x="208025" y="0"/>
                  </a:moveTo>
                  <a:lnTo>
                    <a:pt x="164845" y="3810"/>
                  </a:lnTo>
                  <a:lnTo>
                    <a:pt x="121793" y="13335"/>
                  </a:lnTo>
                  <a:lnTo>
                    <a:pt x="68452" y="34290"/>
                  </a:lnTo>
                  <a:lnTo>
                    <a:pt x="20319" y="62865"/>
                  </a:lnTo>
                  <a:lnTo>
                    <a:pt x="0" y="104140"/>
                  </a:lnTo>
                  <a:lnTo>
                    <a:pt x="0" y="208788"/>
                  </a:lnTo>
                  <a:lnTo>
                    <a:pt x="416051" y="208788"/>
                  </a:lnTo>
                  <a:lnTo>
                    <a:pt x="416051" y="104140"/>
                  </a:lnTo>
                  <a:lnTo>
                    <a:pt x="395096" y="62865"/>
                  </a:lnTo>
                  <a:lnTo>
                    <a:pt x="347599" y="33020"/>
                  </a:lnTo>
                  <a:lnTo>
                    <a:pt x="293624" y="13335"/>
                  </a:lnTo>
                  <a:lnTo>
                    <a:pt x="252475" y="3810"/>
                  </a:lnTo>
                  <a:lnTo>
                    <a:pt x="208025" y="0"/>
                  </a:lnTo>
                  <a:close/>
                </a:path>
              </a:pathLst>
            </a:custGeom>
            <a:solidFill>
              <a:srgbClr val="EA44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752600" y="2721863"/>
              <a:ext cx="208787" cy="208787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1647444" y="2956560"/>
              <a:ext cx="417830" cy="208915"/>
            </a:xfrm>
            <a:custGeom>
              <a:avLst/>
              <a:gdLst/>
              <a:ahLst/>
              <a:cxnLst/>
              <a:rect l="l" t="t" r="r" b="b"/>
              <a:pathLst>
                <a:path w="417830" h="208914">
                  <a:moveTo>
                    <a:pt x="208787" y="0"/>
                  </a:moveTo>
                  <a:lnTo>
                    <a:pt x="166116" y="3810"/>
                  </a:lnTo>
                  <a:lnTo>
                    <a:pt x="122808" y="12700"/>
                  </a:lnTo>
                  <a:lnTo>
                    <a:pt x="68706" y="33654"/>
                  </a:lnTo>
                  <a:lnTo>
                    <a:pt x="20955" y="62864"/>
                  </a:lnTo>
                  <a:lnTo>
                    <a:pt x="0" y="104012"/>
                  </a:lnTo>
                  <a:lnTo>
                    <a:pt x="0" y="208787"/>
                  </a:lnTo>
                  <a:lnTo>
                    <a:pt x="417575" y="208787"/>
                  </a:lnTo>
                  <a:lnTo>
                    <a:pt x="417575" y="104012"/>
                  </a:lnTo>
                  <a:lnTo>
                    <a:pt x="397256" y="62864"/>
                  </a:lnTo>
                  <a:lnTo>
                    <a:pt x="348869" y="33019"/>
                  </a:lnTo>
                  <a:lnTo>
                    <a:pt x="295401" y="12700"/>
                  </a:lnTo>
                  <a:lnTo>
                    <a:pt x="254000" y="3810"/>
                  </a:lnTo>
                  <a:lnTo>
                    <a:pt x="208787" y="0"/>
                  </a:lnTo>
                  <a:close/>
                </a:path>
              </a:pathLst>
            </a:custGeom>
            <a:solidFill>
              <a:srgbClr val="EA44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96468" y="3268979"/>
              <a:ext cx="2039620" cy="1767839"/>
            </a:xfrm>
            <a:custGeom>
              <a:avLst/>
              <a:gdLst/>
              <a:ahLst/>
              <a:cxnLst/>
              <a:rect l="l" t="t" r="r" b="b"/>
              <a:pathLst>
                <a:path w="2039620" h="1767839">
                  <a:moveTo>
                    <a:pt x="688975" y="344170"/>
                  </a:moveTo>
                  <a:lnTo>
                    <a:pt x="685800" y="297827"/>
                  </a:lnTo>
                  <a:lnTo>
                    <a:pt x="676275" y="252730"/>
                  </a:lnTo>
                  <a:lnTo>
                    <a:pt x="661670" y="210185"/>
                  </a:lnTo>
                  <a:lnTo>
                    <a:pt x="641985" y="170815"/>
                  </a:lnTo>
                  <a:lnTo>
                    <a:pt x="617220" y="133985"/>
                  </a:lnTo>
                  <a:lnTo>
                    <a:pt x="588010" y="100965"/>
                  </a:lnTo>
                  <a:lnTo>
                    <a:pt x="555028" y="71755"/>
                  </a:lnTo>
                  <a:lnTo>
                    <a:pt x="518185" y="46990"/>
                  </a:lnTo>
                  <a:lnTo>
                    <a:pt x="478180" y="27305"/>
                  </a:lnTo>
                  <a:lnTo>
                    <a:pt x="435635" y="12065"/>
                  </a:lnTo>
                  <a:lnTo>
                    <a:pt x="391185" y="3175"/>
                  </a:lnTo>
                  <a:lnTo>
                    <a:pt x="344195" y="0"/>
                  </a:lnTo>
                  <a:lnTo>
                    <a:pt x="297827" y="3175"/>
                  </a:lnTo>
                  <a:lnTo>
                    <a:pt x="252742" y="12065"/>
                  </a:lnTo>
                  <a:lnTo>
                    <a:pt x="210197" y="27305"/>
                  </a:lnTo>
                  <a:lnTo>
                    <a:pt x="170192" y="46990"/>
                  </a:lnTo>
                  <a:lnTo>
                    <a:pt x="133997" y="71755"/>
                  </a:lnTo>
                  <a:lnTo>
                    <a:pt x="100965" y="100965"/>
                  </a:lnTo>
                  <a:lnTo>
                    <a:pt x="71755" y="133985"/>
                  </a:lnTo>
                  <a:lnTo>
                    <a:pt x="46990" y="170815"/>
                  </a:lnTo>
                  <a:lnTo>
                    <a:pt x="26670" y="210185"/>
                  </a:lnTo>
                  <a:lnTo>
                    <a:pt x="12065" y="252730"/>
                  </a:lnTo>
                  <a:lnTo>
                    <a:pt x="3175" y="297827"/>
                  </a:lnTo>
                  <a:lnTo>
                    <a:pt x="0" y="344170"/>
                  </a:lnTo>
                  <a:lnTo>
                    <a:pt x="3175" y="391160"/>
                  </a:lnTo>
                  <a:lnTo>
                    <a:pt x="12065" y="436245"/>
                  </a:lnTo>
                  <a:lnTo>
                    <a:pt x="26670" y="478790"/>
                  </a:lnTo>
                  <a:lnTo>
                    <a:pt x="46990" y="518160"/>
                  </a:lnTo>
                  <a:lnTo>
                    <a:pt x="71755" y="554990"/>
                  </a:lnTo>
                  <a:lnTo>
                    <a:pt x="100965" y="588010"/>
                  </a:lnTo>
                  <a:lnTo>
                    <a:pt x="133997" y="617220"/>
                  </a:lnTo>
                  <a:lnTo>
                    <a:pt x="170192" y="641985"/>
                  </a:lnTo>
                  <a:lnTo>
                    <a:pt x="210197" y="661670"/>
                  </a:lnTo>
                  <a:lnTo>
                    <a:pt x="252742" y="676275"/>
                  </a:lnTo>
                  <a:lnTo>
                    <a:pt x="297827" y="685800"/>
                  </a:lnTo>
                  <a:lnTo>
                    <a:pt x="344195" y="688975"/>
                  </a:lnTo>
                  <a:lnTo>
                    <a:pt x="391185" y="685800"/>
                  </a:lnTo>
                  <a:lnTo>
                    <a:pt x="435635" y="676275"/>
                  </a:lnTo>
                  <a:lnTo>
                    <a:pt x="478180" y="661670"/>
                  </a:lnTo>
                  <a:lnTo>
                    <a:pt x="518185" y="641985"/>
                  </a:lnTo>
                  <a:lnTo>
                    <a:pt x="555028" y="617220"/>
                  </a:lnTo>
                  <a:lnTo>
                    <a:pt x="588010" y="588010"/>
                  </a:lnTo>
                  <a:lnTo>
                    <a:pt x="617220" y="554990"/>
                  </a:lnTo>
                  <a:lnTo>
                    <a:pt x="641985" y="518160"/>
                  </a:lnTo>
                  <a:lnTo>
                    <a:pt x="661670" y="478790"/>
                  </a:lnTo>
                  <a:lnTo>
                    <a:pt x="676275" y="436245"/>
                  </a:lnTo>
                  <a:lnTo>
                    <a:pt x="685800" y="391160"/>
                  </a:lnTo>
                  <a:lnTo>
                    <a:pt x="688975" y="344170"/>
                  </a:lnTo>
                  <a:close/>
                </a:path>
                <a:path w="2039620" h="1767839">
                  <a:moveTo>
                    <a:pt x="2039112" y="1424305"/>
                  </a:moveTo>
                  <a:lnTo>
                    <a:pt x="2035937" y="1377315"/>
                  </a:lnTo>
                  <a:lnTo>
                    <a:pt x="2027047" y="1332865"/>
                  </a:lnTo>
                  <a:lnTo>
                    <a:pt x="2011807" y="1290320"/>
                  </a:lnTo>
                  <a:lnTo>
                    <a:pt x="1992122" y="1250950"/>
                  </a:lnTo>
                  <a:lnTo>
                    <a:pt x="1967357" y="1214120"/>
                  </a:lnTo>
                  <a:lnTo>
                    <a:pt x="1938147" y="1181100"/>
                  </a:lnTo>
                  <a:lnTo>
                    <a:pt x="1905127" y="1151890"/>
                  </a:lnTo>
                  <a:lnTo>
                    <a:pt x="1868932" y="1127760"/>
                  </a:lnTo>
                  <a:lnTo>
                    <a:pt x="1828927" y="1107440"/>
                  </a:lnTo>
                  <a:lnTo>
                    <a:pt x="1787017" y="1092835"/>
                  </a:lnTo>
                  <a:lnTo>
                    <a:pt x="1741932" y="1083945"/>
                  </a:lnTo>
                  <a:lnTo>
                    <a:pt x="1695577" y="1080770"/>
                  </a:lnTo>
                  <a:lnTo>
                    <a:pt x="1648587" y="1083945"/>
                  </a:lnTo>
                  <a:lnTo>
                    <a:pt x="1604137" y="1092835"/>
                  </a:lnTo>
                  <a:lnTo>
                    <a:pt x="1561592" y="1107440"/>
                  </a:lnTo>
                  <a:lnTo>
                    <a:pt x="1522222" y="1127760"/>
                  </a:lnTo>
                  <a:lnTo>
                    <a:pt x="1485392" y="1151890"/>
                  </a:lnTo>
                  <a:lnTo>
                    <a:pt x="1452372" y="1181100"/>
                  </a:lnTo>
                  <a:lnTo>
                    <a:pt x="1423162" y="1214120"/>
                  </a:lnTo>
                  <a:lnTo>
                    <a:pt x="1399032" y="1250950"/>
                  </a:lnTo>
                  <a:lnTo>
                    <a:pt x="1378712" y="1290320"/>
                  </a:lnTo>
                  <a:lnTo>
                    <a:pt x="1364107" y="1332865"/>
                  </a:lnTo>
                  <a:lnTo>
                    <a:pt x="1355217" y="1377315"/>
                  </a:lnTo>
                  <a:lnTo>
                    <a:pt x="1352042" y="1424305"/>
                  </a:lnTo>
                  <a:lnTo>
                    <a:pt x="1355217" y="1470660"/>
                  </a:lnTo>
                  <a:lnTo>
                    <a:pt x="1364107" y="1515745"/>
                  </a:lnTo>
                  <a:lnTo>
                    <a:pt x="1378712" y="1557655"/>
                  </a:lnTo>
                  <a:lnTo>
                    <a:pt x="1399032" y="1597660"/>
                  </a:lnTo>
                  <a:lnTo>
                    <a:pt x="1423162" y="1633855"/>
                  </a:lnTo>
                  <a:lnTo>
                    <a:pt x="1452372" y="1666875"/>
                  </a:lnTo>
                  <a:lnTo>
                    <a:pt x="1485392" y="1696085"/>
                  </a:lnTo>
                  <a:lnTo>
                    <a:pt x="1522222" y="1720850"/>
                  </a:lnTo>
                  <a:lnTo>
                    <a:pt x="1561592" y="1740535"/>
                  </a:lnTo>
                  <a:lnTo>
                    <a:pt x="1604137" y="1755775"/>
                  </a:lnTo>
                  <a:lnTo>
                    <a:pt x="1648587" y="1764665"/>
                  </a:lnTo>
                  <a:lnTo>
                    <a:pt x="1695577" y="1767840"/>
                  </a:lnTo>
                  <a:lnTo>
                    <a:pt x="1741932" y="1764665"/>
                  </a:lnTo>
                  <a:lnTo>
                    <a:pt x="1787017" y="1755775"/>
                  </a:lnTo>
                  <a:lnTo>
                    <a:pt x="1828927" y="1740535"/>
                  </a:lnTo>
                  <a:lnTo>
                    <a:pt x="1868932" y="1720850"/>
                  </a:lnTo>
                  <a:lnTo>
                    <a:pt x="1905127" y="1696085"/>
                  </a:lnTo>
                  <a:lnTo>
                    <a:pt x="1938147" y="1666875"/>
                  </a:lnTo>
                  <a:lnTo>
                    <a:pt x="1967357" y="1633855"/>
                  </a:lnTo>
                  <a:lnTo>
                    <a:pt x="1992122" y="1597660"/>
                  </a:lnTo>
                  <a:lnTo>
                    <a:pt x="2011807" y="1557655"/>
                  </a:lnTo>
                  <a:lnTo>
                    <a:pt x="2027047" y="1515745"/>
                  </a:lnTo>
                  <a:lnTo>
                    <a:pt x="2035937" y="1470660"/>
                  </a:lnTo>
                  <a:lnTo>
                    <a:pt x="2039112" y="142430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34211" y="3371088"/>
              <a:ext cx="208787" cy="208787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830580" y="3605783"/>
              <a:ext cx="416559" cy="208915"/>
            </a:xfrm>
            <a:custGeom>
              <a:avLst/>
              <a:gdLst/>
              <a:ahLst/>
              <a:cxnLst/>
              <a:rect l="l" t="t" r="r" b="b"/>
              <a:pathLst>
                <a:path w="416559" h="208914">
                  <a:moveTo>
                    <a:pt x="208025" y="0"/>
                  </a:moveTo>
                  <a:lnTo>
                    <a:pt x="164896" y="3809"/>
                  </a:lnTo>
                  <a:lnTo>
                    <a:pt x="122402" y="13334"/>
                  </a:lnTo>
                  <a:lnTo>
                    <a:pt x="68491" y="34289"/>
                  </a:lnTo>
                  <a:lnTo>
                    <a:pt x="20929" y="62864"/>
                  </a:lnTo>
                  <a:lnTo>
                    <a:pt x="0" y="104774"/>
                  </a:lnTo>
                  <a:lnTo>
                    <a:pt x="0" y="208787"/>
                  </a:lnTo>
                  <a:lnTo>
                    <a:pt x="416051" y="208787"/>
                  </a:lnTo>
                  <a:lnTo>
                    <a:pt x="416051" y="104774"/>
                  </a:lnTo>
                  <a:lnTo>
                    <a:pt x="395122" y="62864"/>
                  </a:lnTo>
                  <a:lnTo>
                    <a:pt x="347560" y="33019"/>
                  </a:lnTo>
                  <a:lnTo>
                    <a:pt x="293649" y="13334"/>
                  </a:lnTo>
                  <a:lnTo>
                    <a:pt x="253060" y="3809"/>
                  </a:lnTo>
                  <a:lnTo>
                    <a:pt x="208025" y="0"/>
                  </a:lnTo>
                  <a:close/>
                </a:path>
              </a:pathLst>
            </a:custGeom>
            <a:solidFill>
              <a:srgbClr val="EA44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944880" y="4285488"/>
              <a:ext cx="687705" cy="685800"/>
            </a:xfrm>
            <a:custGeom>
              <a:avLst/>
              <a:gdLst/>
              <a:ahLst/>
              <a:cxnLst/>
              <a:rect l="l" t="t" r="r" b="b"/>
              <a:pathLst>
                <a:path w="687705" h="685800">
                  <a:moveTo>
                    <a:pt x="343661" y="0"/>
                  </a:moveTo>
                  <a:lnTo>
                    <a:pt x="297294" y="3175"/>
                  </a:lnTo>
                  <a:lnTo>
                    <a:pt x="252183" y="12064"/>
                  </a:lnTo>
                  <a:lnTo>
                    <a:pt x="210261" y="26669"/>
                  </a:lnTo>
                  <a:lnTo>
                    <a:pt x="170243" y="46862"/>
                  </a:lnTo>
                  <a:lnTo>
                    <a:pt x="133400" y="71628"/>
                  </a:lnTo>
                  <a:lnTo>
                    <a:pt x="101003" y="100203"/>
                  </a:lnTo>
                  <a:lnTo>
                    <a:pt x="71780" y="133095"/>
                  </a:lnTo>
                  <a:lnTo>
                    <a:pt x="47002" y="169925"/>
                  </a:lnTo>
                  <a:lnTo>
                    <a:pt x="27317" y="209169"/>
                  </a:lnTo>
                  <a:lnTo>
                    <a:pt x="12064" y="251587"/>
                  </a:lnTo>
                  <a:lnTo>
                    <a:pt x="3175" y="296672"/>
                  </a:lnTo>
                  <a:lnTo>
                    <a:pt x="0" y="342900"/>
                  </a:lnTo>
                  <a:lnTo>
                    <a:pt x="3175" y="389128"/>
                  </a:lnTo>
                  <a:lnTo>
                    <a:pt x="12064" y="434213"/>
                  </a:lnTo>
                  <a:lnTo>
                    <a:pt x="27317" y="476631"/>
                  </a:lnTo>
                  <a:lnTo>
                    <a:pt x="47002" y="515874"/>
                  </a:lnTo>
                  <a:lnTo>
                    <a:pt x="71780" y="552704"/>
                  </a:lnTo>
                  <a:lnTo>
                    <a:pt x="101003" y="585597"/>
                  </a:lnTo>
                  <a:lnTo>
                    <a:pt x="133400" y="614172"/>
                  </a:lnTo>
                  <a:lnTo>
                    <a:pt x="170243" y="638937"/>
                  </a:lnTo>
                  <a:lnTo>
                    <a:pt x="210261" y="659130"/>
                  </a:lnTo>
                  <a:lnTo>
                    <a:pt x="252183" y="673735"/>
                  </a:lnTo>
                  <a:lnTo>
                    <a:pt x="297294" y="682625"/>
                  </a:lnTo>
                  <a:lnTo>
                    <a:pt x="343661" y="685800"/>
                  </a:lnTo>
                  <a:lnTo>
                    <a:pt x="390651" y="682625"/>
                  </a:lnTo>
                  <a:lnTo>
                    <a:pt x="435101" y="673735"/>
                  </a:lnTo>
                  <a:lnTo>
                    <a:pt x="477647" y="659130"/>
                  </a:lnTo>
                  <a:lnTo>
                    <a:pt x="517144" y="638937"/>
                  </a:lnTo>
                  <a:lnTo>
                    <a:pt x="553973" y="614172"/>
                  </a:lnTo>
                  <a:lnTo>
                    <a:pt x="586994" y="585597"/>
                  </a:lnTo>
                  <a:lnTo>
                    <a:pt x="616204" y="552704"/>
                  </a:lnTo>
                  <a:lnTo>
                    <a:pt x="640333" y="515874"/>
                  </a:lnTo>
                  <a:lnTo>
                    <a:pt x="660654" y="476631"/>
                  </a:lnTo>
                  <a:lnTo>
                    <a:pt x="675258" y="434213"/>
                  </a:lnTo>
                  <a:lnTo>
                    <a:pt x="684149" y="389128"/>
                  </a:lnTo>
                  <a:lnTo>
                    <a:pt x="687324" y="342900"/>
                  </a:lnTo>
                  <a:lnTo>
                    <a:pt x="684149" y="296672"/>
                  </a:lnTo>
                  <a:lnTo>
                    <a:pt x="675258" y="251587"/>
                  </a:lnTo>
                  <a:lnTo>
                    <a:pt x="660654" y="209169"/>
                  </a:lnTo>
                  <a:lnTo>
                    <a:pt x="640333" y="169925"/>
                  </a:lnTo>
                  <a:lnTo>
                    <a:pt x="616204" y="133095"/>
                  </a:lnTo>
                  <a:lnTo>
                    <a:pt x="586994" y="100203"/>
                  </a:lnTo>
                  <a:lnTo>
                    <a:pt x="553973" y="71628"/>
                  </a:lnTo>
                  <a:lnTo>
                    <a:pt x="517144" y="46862"/>
                  </a:lnTo>
                  <a:lnTo>
                    <a:pt x="477647" y="26669"/>
                  </a:lnTo>
                  <a:lnTo>
                    <a:pt x="435101" y="12064"/>
                  </a:lnTo>
                  <a:lnTo>
                    <a:pt x="390651" y="3175"/>
                  </a:lnTo>
                  <a:lnTo>
                    <a:pt x="34366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67711" y="4459223"/>
              <a:ext cx="208787" cy="208787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2164079" y="4693920"/>
              <a:ext cx="416559" cy="208915"/>
            </a:xfrm>
            <a:custGeom>
              <a:avLst/>
              <a:gdLst/>
              <a:ahLst/>
              <a:cxnLst/>
              <a:rect l="l" t="t" r="r" b="b"/>
              <a:pathLst>
                <a:path w="416560" h="208914">
                  <a:moveTo>
                    <a:pt x="208025" y="0"/>
                  </a:moveTo>
                  <a:lnTo>
                    <a:pt x="164845" y="3809"/>
                  </a:lnTo>
                  <a:lnTo>
                    <a:pt x="122427" y="12699"/>
                  </a:lnTo>
                  <a:lnTo>
                    <a:pt x="68452" y="33654"/>
                  </a:lnTo>
                  <a:lnTo>
                    <a:pt x="20955" y="62864"/>
                  </a:lnTo>
                  <a:lnTo>
                    <a:pt x="0" y="104012"/>
                  </a:lnTo>
                  <a:lnTo>
                    <a:pt x="0" y="208787"/>
                  </a:lnTo>
                  <a:lnTo>
                    <a:pt x="416051" y="208787"/>
                  </a:lnTo>
                  <a:lnTo>
                    <a:pt x="416051" y="104012"/>
                  </a:lnTo>
                  <a:lnTo>
                    <a:pt x="395096" y="62864"/>
                  </a:lnTo>
                  <a:lnTo>
                    <a:pt x="347599" y="33019"/>
                  </a:lnTo>
                  <a:lnTo>
                    <a:pt x="293624" y="12699"/>
                  </a:lnTo>
                  <a:lnTo>
                    <a:pt x="253111" y="3809"/>
                  </a:lnTo>
                  <a:lnTo>
                    <a:pt x="208025" y="0"/>
                  </a:lnTo>
                  <a:close/>
                </a:path>
              </a:pathLst>
            </a:custGeom>
            <a:solidFill>
              <a:srgbClr val="EA44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58239" y="4363211"/>
              <a:ext cx="208787" cy="208787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1053083" y="4597907"/>
              <a:ext cx="417830" cy="207645"/>
            </a:xfrm>
            <a:custGeom>
              <a:avLst/>
              <a:gdLst/>
              <a:ahLst/>
              <a:cxnLst/>
              <a:rect l="l" t="t" r="r" b="b"/>
              <a:pathLst>
                <a:path w="417830" h="207645">
                  <a:moveTo>
                    <a:pt x="208787" y="0"/>
                  </a:moveTo>
                  <a:lnTo>
                    <a:pt x="166141" y="3175"/>
                  </a:lnTo>
                  <a:lnTo>
                    <a:pt x="122847" y="12700"/>
                  </a:lnTo>
                  <a:lnTo>
                    <a:pt x="68745" y="33528"/>
                  </a:lnTo>
                  <a:lnTo>
                    <a:pt x="21005" y="61976"/>
                  </a:lnTo>
                  <a:lnTo>
                    <a:pt x="0" y="103632"/>
                  </a:lnTo>
                  <a:lnTo>
                    <a:pt x="0" y="207264"/>
                  </a:lnTo>
                  <a:lnTo>
                    <a:pt x="417575" y="207264"/>
                  </a:lnTo>
                  <a:lnTo>
                    <a:pt x="417575" y="103632"/>
                  </a:lnTo>
                  <a:lnTo>
                    <a:pt x="397256" y="61976"/>
                  </a:lnTo>
                  <a:lnTo>
                    <a:pt x="348869" y="32893"/>
                  </a:lnTo>
                  <a:lnTo>
                    <a:pt x="295402" y="12700"/>
                  </a:lnTo>
                  <a:lnTo>
                    <a:pt x="254000" y="3175"/>
                  </a:lnTo>
                  <a:lnTo>
                    <a:pt x="208787" y="0"/>
                  </a:lnTo>
                  <a:close/>
                </a:path>
              </a:pathLst>
            </a:custGeom>
            <a:solidFill>
              <a:srgbClr val="EA44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264919" y="3282695"/>
              <a:ext cx="1163320" cy="1203960"/>
            </a:xfrm>
            <a:custGeom>
              <a:avLst/>
              <a:gdLst/>
              <a:ahLst/>
              <a:cxnLst/>
              <a:rect l="l" t="t" r="r" b="b"/>
              <a:pathLst>
                <a:path w="1163320" h="1203960">
                  <a:moveTo>
                    <a:pt x="668147" y="0"/>
                  </a:moveTo>
                  <a:lnTo>
                    <a:pt x="519430" y="0"/>
                  </a:lnTo>
                  <a:lnTo>
                    <a:pt x="519430" y="288925"/>
                  </a:lnTo>
                  <a:lnTo>
                    <a:pt x="485775" y="295275"/>
                  </a:lnTo>
                  <a:lnTo>
                    <a:pt x="443230" y="310514"/>
                  </a:lnTo>
                  <a:lnTo>
                    <a:pt x="403225" y="330199"/>
                  </a:lnTo>
                  <a:lnTo>
                    <a:pt x="367030" y="354964"/>
                  </a:lnTo>
                  <a:lnTo>
                    <a:pt x="334010" y="384174"/>
                  </a:lnTo>
                  <a:lnTo>
                    <a:pt x="304800" y="417194"/>
                  </a:lnTo>
                  <a:lnTo>
                    <a:pt x="280035" y="454024"/>
                  </a:lnTo>
                  <a:lnTo>
                    <a:pt x="271145" y="471169"/>
                  </a:lnTo>
                  <a:lnTo>
                    <a:pt x="59690" y="379094"/>
                  </a:lnTo>
                  <a:lnTo>
                    <a:pt x="0" y="515619"/>
                  </a:lnTo>
                  <a:lnTo>
                    <a:pt x="233680" y="617219"/>
                  </a:lnTo>
                  <a:lnTo>
                    <a:pt x="233045" y="627379"/>
                  </a:lnTo>
                  <a:lnTo>
                    <a:pt x="236220" y="674369"/>
                  </a:lnTo>
                  <a:lnTo>
                    <a:pt x="245745" y="719454"/>
                  </a:lnTo>
                  <a:lnTo>
                    <a:pt x="260350" y="761999"/>
                  </a:lnTo>
                  <a:lnTo>
                    <a:pt x="280035" y="801369"/>
                  </a:lnTo>
                  <a:lnTo>
                    <a:pt x="304800" y="838199"/>
                  </a:lnTo>
                  <a:lnTo>
                    <a:pt x="328295" y="864869"/>
                  </a:lnTo>
                  <a:lnTo>
                    <a:pt x="135255" y="1087754"/>
                  </a:lnTo>
                  <a:lnTo>
                    <a:pt x="247650" y="1184909"/>
                  </a:lnTo>
                  <a:lnTo>
                    <a:pt x="452755" y="948689"/>
                  </a:lnTo>
                  <a:lnTo>
                    <a:pt x="485775" y="959484"/>
                  </a:lnTo>
                  <a:lnTo>
                    <a:pt x="530225" y="969009"/>
                  </a:lnTo>
                  <a:lnTo>
                    <a:pt x="576580" y="972184"/>
                  </a:lnTo>
                  <a:lnTo>
                    <a:pt x="623697" y="969009"/>
                  </a:lnTo>
                  <a:lnTo>
                    <a:pt x="668147" y="959484"/>
                  </a:lnTo>
                  <a:lnTo>
                    <a:pt x="687197" y="953134"/>
                  </a:lnTo>
                  <a:lnTo>
                    <a:pt x="875157" y="1203959"/>
                  </a:lnTo>
                  <a:lnTo>
                    <a:pt x="994537" y="1114424"/>
                  </a:lnTo>
                  <a:lnTo>
                    <a:pt x="814832" y="875664"/>
                  </a:lnTo>
                  <a:lnTo>
                    <a:pt x="819912" y="871219"/>
                  </a:lnTo>
                  <a:lnTo>
                    <a:pt x="849122" y="838199"/>
                  </a:lnTo>
                  <a:lnTo>
                    <a:pt x="873887" y="801369"/>
                  </a:lnTo>
                  <a:lnTo>
                    <a:pt x="893572" y="761999"/>
                  </a:lnTo>
                  <a:lnTo>
                    <a:pt x="908177" y="719454"/>
                  </a:lnTo>
                  <a:lnTo>
                    <a:pt x="917702" y="674369"/>
                  </a:lnTo>
                  <a:lnTo>
                    <a:pt x="920877" y="627379"/>
                  </a:lnTo>
                  <a:lnTo>
                    <a:pt x="918972" y="606424"/>
                  </a:lnTo>
                  <a:lnTo>
                    <a:pt x="1162812" y="508634"/>
                  </a:lnTo>
                  <a:lnTo>
                    <a:pt x="1107567" y="370839"/>
                  </a:lnTo>
                  <a:lnTo>
                    <a:pt x="878332" y="462914"/>
                  </a:lnTo>
                  <a:lnTo>
                    <a:pt x="873887" y="454024"/>
                  </a:lnTo>
                  <a:lnTo>
                    <a:pt x="849122" y="417194"/>
                  </a:lnTo>
                  <a:lnTo>
                    <a:pt x="819912" y="384174"/>
                  </a:lnTo>
                  <a:lnTo>
                    <a:pt x="786892" y="354964"/>
                  </a:lnTo>
                  <a:lnTo>
                    <a:pt x="750697" y="330199"/>
                  </a:lnTo>
                  <a:lnTo>
                    <a:pt x="710692" y="310514"/>
                  </a:lnTo>
                  <a:lnTo>
                    <a:pt x="668147" y="295275"/>
                  </a:lnTo>
                  <a:lnTo>
                    <a:pt x="66814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726692" y="3691127"/>
              <a:ext cx="208787" cy="208787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1623060" y="3925823"/>
              <a:ext cx="416559" cy="208915"/>
            </a:xfrm>
            <a:custGeom>
              <a:avLst/>
              <a:gdLst/>
              <a:ahLst/>
              <a:cxnLst/>
              <a:rect l="l" t="t" r="r" b="b"/>
              <a:pathLst>
                <a:path w="416560" h="208914">
                  <a:moveTo>
                    <a:pt x="208279" y="0"/>
                  </a:moveTo>
                  <a:lnTo>
                    <a:pt x="165100" y="3809"/>
                  </a:lnTo>
                  <a:lnTo>
                    <a:pt x="122554" y="13334"/>
                  </a:lnTo>
                  <a:lnTo>
                    <a:pt x="68579" y="34289"/>
                  </a:lnTo>
                  <a:lnTo>
                    <a:pt x="20954" y="62864"/>
                  </a:lnTo>
                  <a:lnTo>
                    <a:pt x="0" y="104648"/>
                  </a:lnTo>
                  <a:lnTo>
                    <a:pt x="0" y="208787"/>
                  </a:lnTo>
                  <a:lnTo>
                    <a:pt x="416052" y="208787"/>
                  </a:lnTo>
                  <a:lnTo>
                    <a:pt x="416052" y="104648"/>
                  </a:lnTo>
                  <a:lnTo>
                    <a:pt x="395097" y="62864"/>
                  </a:lnTo>
                  <a:lnTo>
                    <a:pt x="347472" y="33019"/>
                  </a:lnTo>
                  <a:lnTo>
                    <a:pt x="294132" y="13334"/>
                  </a:lnTo>
                  <a:lnTo>
                    <a:pt x="252857" y="3809"/>
                  </a:lnTo>
                  <a:lnTo>
                    <a:pt x="208279" y="0"/>
                  </a:lnTo>
                  <a:close/>
                </a:path>
              </a:pathLst>
            </a:custGeom>
            <a:solidFill>
              <a:srgbClr val="EA44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726179" y="5460492"/>
              <a:ext cx="8130540" cy="0"/>
            </a:xfrm>
            <a:custGeom>
              <a:avLst/>
              <a:gdLst/>
              <a:ahLst/>
              <a:cxnLst/>
              <a:rect l="l" t="t" r="r" b="b"/>
              <a:pathLst>
                <a:path w="8130540">
                  <a:moveTo>
                    <a:pt x="0" y="0"/>
                  </a:moveTo>
                  <a:lnTo>
                    <a:pt x="8130540" y="0"/>
                  </a:lnTo>
                </a:path>
              </a:pathLst>
            </a:custGeom>
            <a:ln w="635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/>
          <p:nvPr/>
        </p:nvSpPr>
        <p:spPr>
          <a:xfrm>
            <a:off x="510540" y="911352"/>
            <a:ext cx="609600" cy="76200"/>
          </a:xfrm>
          <a:custGeom>
            <a:avLst/>
            <a:gdLst/>
            <a:ahLst/>
            <a:cxnLst/>
            <a:rect l="l" t="t" r="r" b="b"/>
            <a:pathLst>
              <a:path w="609600" h="76200">
                <a:moveTo>
                  <a:pt x="609600" y="0"/>
                </a:moveTo>
                <a:lnTo>
                  <a:pt x="0" y="0"/>
                </a:lnTo>
                <a:lnTo>
                  <a:pt x="0" y="76200"/>
                </a:lnTo>
                <a:lnTo>
                  <a:pt x="609600" y="76200"/>
                </a:lnTo>
                <a:lnTo>
                  <a:pt x="6096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xfrm>
            <a:off x="468579" y="319481"/>
            <a:ext cx="173545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I</a:t>
            </a:r>
            <a:r>
              <a:rPr sz="2400" spc="-254" dirty="0"/>
              <a:t> </a:t>
            </a:r>
            <a:r>
              <a:rPr sz="2400" spc="-15" dirty="0"/>
              <a:t>VAN</a:t>
            </a:r>
            <a:r>
              <a:rPr sz="2400" spc="-10" dirty="0"/>
              <a:t>T</a:t>
            </a:r>
            <a:r>
              <a:rPr sz="2400" spc="-30" dirty="0"/>
              <a:t>A</a:t>
            </a:r>
            <a:r>
              <a:rPr sz="2400" spc="-10" dirty="0"/>
              <a:t>GG</a:t>
            </a:r>
            <a:r>
              <a:rPr sz="2400" dirty="0"/>
              <a:t>I</a:t>
            </a:r>
            <a:endParaRPr sz="2400"/>
          </a:p>
        </p:txBody>
      </p:sp>
      <p:sp>
        <p:nvSpPr>
          <p:cNvPr id="31" name="object 31"/>
          <p:cNvSpPr txBox="1"/>
          <p:nvPr/>
        </p:nvSpPr>
        <p:spPr>
          <a:xfrm>
            <a:off x="3983863" y="935228"/>
            <a:ext cx="7033895" cy="18421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A6A6A6"/>
                </a:solidFill>
                <a:latin typeface="Tahoma"/>
                <a:cs typeface="Tahoma"/>
              </a:rPr>
              <a:t>Il</a:t>
            </a:r>
            <a:r>
              <a:rPr sz="1600" b="1" spc="-15" dirty="0">
                <a:solidFill>
                  <a:srgbClr val="A6A6A6"/>
                </a:solidFill>
                <a:latin typeface="Tahoma"/>
                <a:cs typeface="Tahoma"/>
              </a:rPr>
              <a:t> Professionista</a:t>
            </a:r>
            <a:r>
              <a:rPr sz="1600" b="1" spc="20" dirty="0">
                <a:solidFill>
                  <a:srgbClr val="A6A6A6"/>
                </a:solidFill>
                <a:latin typeface="Tahoma"/>
                <a:cs typeface="Tahoma"/>
              </a:rPr>
              <a:t> </a:t>
            </a:r>
            <a:r>
              <a:rPr sz="1600" b="1" spc="-15" dirty="0">
                <a:solidFill>
                  <a:srgbClr val="A6A6A6"/>
                </a:solidFill>
                <a:latin typeface="Tahoma"/>
                <a:cs typeface="Tahoma"/>
              </a:rPr>
              <a:t>(Progettista,</a:t>
            </a:r>
            <a:r>
              <a:rPr sz="1600" b="1" spc="30" dirty="0">
                <a:solidFill>
                  <a:srgbClr val="A6A6A6"/>
                </a:solidFill>
                <a:latin typeface="Tahoma"/>
                <a:cs typeface="Tahoma"/>
              </a:rPr>
              <a:t> </a:t>
            </a:r>
            <a:r>
              <a:rPr sz="1600" b="1" spc="-15" dirty="0">
                <a:solidFill>
                  <a:srgbClr val="A6A6A6"/>
                </a:solidFill>
                <a:latin typeface="Tahoma"/>
                <a:cs typeface="Tahoma"/>
              </a:rPr>
              <a:t>Direttore</a:t>
            </a:r>
            <a:r>
              <a:rPr sz="1600" b="1" spc="20" dirty="0">
                <a:solidFill>
                  <a:srgbClr val="A6A6A6"/>
                </a:solidFill>
                <a:latin typeface="Tahoma"/>
                <a:cs typeface="Tahoma"/>
              </a:rPr>
              <a:t> </a:t>
            </a:r>
            <a:r>
              <a:rPr sz="1600" b="1" spc="-15" dirty="0">
                <a:solidFill>
                  <a:srgbClr val="A6A6A6"/>
                </a:solidFill>
                <a:latin typeface="Tahoma"/>
                <a:cs typeface="Tahoma"/>
              </a:rPr>
              <a:t>lavori,</a:t>
            </a:r>
            <a:r>
              <a:rPr sz="1600" b="1" spc="25" dirty="0">
                <a:solidFill>
                  <a:srgbClr val="A6A6A6"/>
                </a:solidFill>
                <a:latin typeface="Tahoma"/>
                <a:cs typeface="Tahoma"/>
              </a:rPr>
              <a:t> </a:t>
            </a:r>
            <a:r>
              <a:rPr sz="1600" b="1" spc="-15" dirty="0">
                <a:solidFill>
                  <a:srgbClr val="A6A6A6"/>
                </a:solidFill>
                <a:latin typeface="Tahoma"/>
                <a:cs typeface="Tahoma"/>
              </a:rPr>
              <a:t>Asseveratore,</a:t>
            </a:r>
            <a:r>
              <a:rPr sz="1600" b="1" spc="35" dirty="0">
                <a:solidFill>
                  <a:srgbClr val="A6A6A6"/>
                </a:solidFill>
                <a:latin typeface="Tahoma"/>
                <a:cs typeface="Tahoma"/>
              </a:rPr>
              <a:t> </a:t>
            </a:r>
            <a:r>
              <a:rPr sz="1600" b="1" spc="-15" dirty="0">
                <a:solidFill>
                  <a:srgbClr val="A6A6A6"/>
                </a:solidFill>
                <a:latin typeface="Tahoma"/>
                <a:cs typeface="Tahoma"/>
              </a:rPr>
              <a:t>etc)</a:t>
            </a:r>
            <a:endParaRPr sz="16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spcBef>
                <a:spcPts val="1695"/>
              </a:spcBef>
              <a:buChar char="-"/>
              <a:tabLst>
                <a:tab pos="299085" algn="l"/>
                <a:tab pos="299720" algn="l"/>
              </a:tabLst>
            </a:pPr>
            <a:r>
              <a:rPr sz="1200" spc="-5" dirty="0">
                <a:latin typeface="Verdana"/>
                <a:cs typeface="Verdana"/>
              </a:rPr>
              <a:t>Può</a:t>
            </a:r>
            <a:r>
              <a:rPr sz="1200" spc="-65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liquidare</a:t>
            </a:r>
            <a:r>
              <a:rPr sz="1200" spc="-4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i</a:t>
            </a:r>
            <a:r>
              <a:rPr sz="1200" spc="-50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crediti</a:t>
            </a:r>
            <a:r>
              <a:rPr sz="1200" spc="-65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giacenti</a:t>
            </a:r>
            <a:r>
              <a:rPr sz="1200" spc="-70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sul</a:t>
            </a:r>
            <a:r>
              <a:rPr sz="1200" spc="-35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cassetto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spc="-15" dirty="0">
                <a:latin typeface="Verdana"/>
                <a:cs typeface="Verdana"/>
              </a:rPr>
              <a:t>fiscale</a:t>
            </a:r>
            <a:endParaRPr sz="1200">
              <a:latin typeface="Verdana"/>
              <a:cs typeface="Verdana"/>
            </a:endParaRPr>
          </a:p>
          <a:p>
            <a:pPr marL="299085" marR="5080" indent="-287020">
              <a:lnSpc>
                <a:spcPct val="100000"/>
              </a:lnSpc>
              <a:spcBef>
                <a:spcPts val="600"/>
              </a:spcBef>
              <a:buChar char="-"/>
              <a:tabLst>
                <a:tab pos="299085" algn="l"/>
                <a:tab pos="299720" algn="l"/>
              </a:tabLst>
            </a:pPr>
            <a:r>
              <a:rPr sz="1200" spc="-15" dirty="0">
                <a:latin typeface="Verdana"/>
                <a:cs typeface="Verdana"/>
              </a:rPr>
              <a:t>Viene</a:t>
            </a:r>
            <a:r>
              <a:rPr sz="1200" spc="10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supportata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nelle</a:t>
            </a:r>
            <a:r>
              <a:rPr sz="1200" spc="5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operazioni</a:t>
            </a:r>
            <a:r>
              <a:rPr sz="1200" spc="-90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di</a:t>
            </a:r>
            <a:r>
              <a:rPr sz="1200" spc="-45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caricamento</a:t>
            </a:r>
            <a:r>
              <a:rPr sz="1200" spc="-80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documenti</a:t>
            </a:r>
            <a:r>
              <a:rPr sz="1200" spc="-45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(può</a:t>
            </a:r>
            <a:r>
              <a:rPr sz="1200" spc="-4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agire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in</a:t>
            </a:r>
            <a:r>
              <a:rPr sz="1200" spc="-40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proprio</a:t>
            </a:r>
            <a:r>
              <a:rPr sz="1200" spc="-110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previo </a:t>
            </a:r>
            <a:r>
              <a:rPr sz="1200" spc="-409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rilascio</a:t>
            </a:r>
            <a:r>
              <a:rPr sz="1200" spc="-50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delle</a:t>
            </a:r>
            <a:r>
              <a:rPr sz="1200" spc="-45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credenziali)</a:t>
            </a: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Verdana"/>
              <a:cs typeface="Verdana"/>
            </a:endParaRPr>
          </a:p>
          <a:p>
            <a:pPr marL="477520">
              <a:lnSpc>
                <a:spcPct val="100000"/>
              </a:lnSpc>
            </a:pPr>
            <a:r>
              <a:rPr sz="1600" b="1" spc="-75" dirty="0">
                <a:solidFill>
                  <a:srgbClr val="766E6E"/>
                </a:solidFill>
                <a:latin typeface="Verdana"/>
                <a:cs typeface="Verdana"/>
              </a:rPr>
              <a:t>P</a:t>
            </a:r>
            <a:r>
              <a:rPr sz="1600" b="1" spc="-85" dirty="0">
                <a:solidFill>
                  <a:srgbClr val="766E6E"/>
                </a:solidFill>
                <a:latin typeface="Verdana"/>
                <a:cs typeface="Verdana"/>
              </a:rPr>
              <a:t>e</a:t>
            </a:r>
            <a:r>
              <a:rPr sz="1600" b="1" spc="-5" dirty="0">
                <a:solidFill>
                  <a:srgbClr val="766E6E"/>
                </a:solidFill>
                <a:latin typeface="Verdana"/>
                <a:cs typeface="Verdana"/>
              </a:rPr>
              <a:t>r</a:t>
            </a:r>
            <a:r>
              <a:rPr sz="1600" b="1" spc="-114" dirty="0">
                <a:solidFill>
                  <a:srgbClr val="766E6E"/>
                </a:solidFill>
                <a:latin typeface="Verdana"/>
                <a:cs typeface="Verdana"/>
              </a:rPr>
              <a:t> </a:t>
            </a:r>
            <a:r>
              <a:rPr sz="1600" b="1" spc="-75" dirty="0">
                <a:solidFill>
                  <a:srgbClr val="766E6E"/>
                </a:solidFill>
                <a:latin typeface="Verdana"/>
                <a:cs typeface="Verdana"/>
              </a:rPr>
              <a:t>l</a:t>
            </a:r>
            <a:r>
              <a:rPr sz="1600" b="1" spc="-5" dirty="0">
                <a:solidFill>
                  <a:srgbClr val="766E6E"/>
                </a:solidFill>
                <a:latin typeface="Verdana"/>
                <a:cs typeface="Verdana"/>
              </a:rPr>
              <a:t>a</a:t>
            </a:r>
            <a:r>
              <a:rPr sz="1600" b="1" spc="-125" dirty="0">
                <a:solidFill>
                  <a:srgbClr val="766E6E"/>
                </a:solidFill>
                <a:latin typeface="Verdana"/>
                <a:cs typeface="Verdana"/>
              </a:rPr>
              <a:t> </a:t>
            </a:r>
            <a:r>
              <a:rPr sz="1600" b="1" spc="-85" dirty="0">
                <a:solidFill>
                  <a:srgbClr val="766E6E"/>
                </a:solidFill>
                <a:latin typeface="Verdana"/>
                <a:cs typeface="Verdana"/>
              </a:rPr>
              <a:t>B</a:t>
            </a:r>
            <a:r>
              <a:rPr sz="1600" b="1" spc="-65" dirty="0">
                <a:solidFill>
                  <a:srgbClr val="766E6E"/>
                </a:solidFill>
                <a:latin typeface="Verdana"/>
                <a:cs typeface="Verdana"/>
              </a:rPr>
              <a:t>an</a:t>
            </a:r>
            <a:r>
              <a:rPr sz="1600" b="1" spc="-85" dirty="0">
                <a:solidFill>
                  <a:srgbClr val="766E6E"/>
                </a:solidFill>
                <a:latin typeface="Verdana"/>
                <a:cs typeface="Verdana"/>
              </a:rPr>
              <a:t>c</a:t>
            </a:r>
            <a:r>
              <a:rPr sz="1600" b="1" spc="-5" dirty="0">
                <a:solidFill>
                  <a:srgbClr val="766E6E"/>
                </a:solidFill>
                <a:latin typeface="Verdana"/>
                <a:cs typeface="Verdana"/>
              </a:rPr>
              <a:t>a</a:t>
            </a:r>
            <a:r>
              <a:rPr sz="1600" b="1" spc="-114" dirty="0">
                <a:solidFill>
                  <a:srgbClr val="766E6E"/>
                </a:solidFill>
                <a:latin typeface="Verdana"/>
                <a:cs typeface="Verdana"/>
              </a:rPr>
              <a:t> </a:t>
            </a:r>
            <a:r>
              <a:rPr sz="1600" b="1" spc="-70" dirty="0">
                <a:solidFill>
                  <a:srgbClr val="766E6E"/>
                </a:solidFill>
                <a:latin typeface="Verdana"/>
                <a:cs typeface="Verdana"/>
              </a:rPr>
              <a:t>C</a:t>
            </a:r>
            <a:r>
              <a:rPr sz="1600" b="1" spc="-85" dirty="0">
                <a:solidFill>
                  <a:srgbClr val="766E6E"/>
                </a:solidFill>
                <a:latin typeface="Verdana"/>
                <a:cs typeface="Verdana"/>
              </a:rPr>
              <a:t>e</a:t>
            </a:r>
            <a:r>
              <a:rPr sz="1600" b="1" spc="-65" dirty="0">
                <a:solidFill>
                  <a:srgbClr val="766E6E"/>
                </a:solidFill>
                <a:latin typeface="Verdana"/>
                <a:cs typeface="Verdana"/>
              </a:rPr>
              <a:t>ss</a:t>
            </a:r>
            <a:r>
              <a:rPr sz="1600" b="1" spc="-75" dirty="0">
                <a:solidFill>
                  <a:srgbClr val="766E6E"/>
                </a:solidFill>
                <a:latin typeface="Verdana"/>
                <a:cs typeface="Verdana"/>
              </a:rPr>
              <a:t>i</a:t>
            </a:r>
            <a:r>
              <a:rPr sz="1600" b="1" spc="-85" dirty="0">
                <a:solidFill>
                  <a:srgbClr val="766E6E"/>
                </a:solidFill>
                <a:latin typeface="Verdana"/>
                <a:cs typeface="Verdana"/>
              </a:rPr>
              <a:t>o</a:t>
            </a:r>
            <a:r>
              <a:rPr sz="1600" b="1" spc="-65" dirty="0">
                <a:solidFill>
                  <a:srgbClr val="766E6E"/>
                </a:solidFill>
                <a:latin typeface="Verdana"/>
                <a:cs typeface="Verdana"/>
              </a:rPr>
              <a:t>na</a:t>
            </a:r>
            <a:r>
              <a:rPr sz="1600" b="1" spc="-70" dirty="0">
                <a:solidFill>
                  <a:srgbClr val="766E6E"/>
                </a:solidFill>
                <a:latin typeface="Verdana"/>
                <a:cs typeface="Verdana"/>
              </a:rPr>
              <a:t>r</a:t>
            </a:r>
            <a:r>
              <a:rPr sz="1600" b="1" spc="-85" dirty="0">
                <a:solidFill>
                  <a:srgbClr val="766E6E"/>
                </a:solidFill>
                <a:latin typeface="Verdana"/>
                <a:cs typeface="Verdana"/>
              </a:rPr>
              <a:t>i</a:t>
            </a:r>
            <a:r>
              <a:rPr sz="1600" b="1" spc="-5" dirty="0">
                <a:solidFill>
                  <a:srgbClr val="766E6E"/>
                </a:solidFill>
                <a:latin typeface="Verdana"/>
                <a:cs typeface="Verdana"/>
              </a:rPr>
              <a:t>a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447159" y="2892044"/>
            <a:ext cx="6804659" cy="54356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00355" indent="-288290">
              <a:lnSpc>
                <a:spcPct val="100000"/>
              </a:lnSpc>
              <a:spcBef>
                <a:spcPts val="700"/>
              </a:spcBef>
              <a:buChar char="-"/>
              <a:tabLst>
                <a:tab pos="300355" algn="l"/>
                <a:tab pos="300990" algn="l"/>
              </a:tabLst>
            </a:pPr>
            <a:r>
              <a:rPr sz="1200" spc="-5" dirty="0">
                <a:latin typeface="Verdana"/>
                <a:cs typeface="Verdana"/>
              </a:rPr>
              <a:t>Unica</a:t>
            </a:r>
            <a:r>
              <a:rPr sz="1200" spc="-10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cessione</a:t>
            </a:r>
            <a:r>
              <a:rPr sz="1200" spc="-105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aggregata</a:t>
            </a:r>
            <a:r>
              <a:rPr sz="1200" spc="-110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per</a:t>
            </a:r>
            <a:r>
              <a:rPr sz="1200" spc="-110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la</a:t>
            </a:r>
            <a:r>
              <a:rPr sz="1200" spc="-95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componente</a:t>
            </a:r>
            <a:r>
              <a:rPr sz="1200" spc="-150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crediti</a:t>
            </a:r>
            <a:r>
              <a:rPr sz="1200" spc="-110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«ante</a:t>
            </a:r>
            <a:r>
              <a:rPr sz="1200" spc="-10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1°</a:t>
            </a:r>
            <a:r>
              <a:rPr sz="1200" spc="-80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maggio»</a:t>
            </a:r>
            <a:r>
              <a:rPr sz="1200" spc="-114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(non</a:t>
            </a:r>
            <a:r>
              <a:rPr sz="1200" spc="-100" dirty="0">
                <a:latin typeface="Verdana"/>
                <a:cs typeface="Verdana"/>
              </a:rPr>
              <a:t> </a:t>
            </a:r>
            <a:r>
              <a:rPr sz="1200" spc="-20" dirty="0">
                <a:latin typeface="Verdana"/>
                <a:cs typeface="Verdana"/>
              </a:rPr>
              <a:t>tracciabili)</a:t>
            </a:r>
            <a:endParaRPr sz="1200">
              <a:latin typeface="Verdana"/>
              <a:cs typeface="Verdana"/>
            </a:endParaRPr>
          </a:p>
          <a:p>
            <a:pPr marL="300355" indent="-288290">
              <a:lnSpc>
                <a:spcPct val="100000"/>
              </a:lnSpc>
              <a:spcBef>
                <a:spcPts val="600"/>
              </a:spcBef>
              <a:buChar char="-"/>
              <a:tabLst>
                <a:tab pos="300355" algn="l"/>
                <a:tab pos="300990" algn="l"/>
              </a:tabLst>
            </a:pPr>
            <a:r>
              <a:rPr sz="1200" spc="-15" dirty="0">
                <a:latin typeface="Verdana"/>
                <a:cs typeface="Verdana"/>
              </a:rPr>
              <a:t>Elenco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spc="-15" dirty="0">
                <a:latin typeface="Verdana"/>
                <a:cs typeface="Verdana"/>
              </a:rPr>
              <a:t>«facsimile</a:t>
            </a:r>
            <a:r>
              <a:rPr sz="1200" spc="-45" dirty="0">
                <a:latin typeface="Verdana"/>
                <a:cs typeface="Verdana"/>
              </a:rPr>
              <a:t> </a:t>
            </a:r>
            <a:r>
              <a:rPr sz="1200" spc="-15" dirty="0">
                <a:latin typeface="Verdana"/>
                <a:cs typeface="Verdana"/>
              </a:rPr>
              <a:t>Cassetto</a:t>
            </a:r>
            <a:r>
              <a:rPr sz="1200" spc="-45" dirty="0">
                <a:latin typeface="Verdana"/>
                <a:cs typeface="Verdana"/>
              </a:rPr>
              <a:t> </a:t>
            </a:r>
            <a:r>
              <a:rPr sz="1200" spc="-15" dirty="0">
                <a:latin typeface="Verdana"/>
                <a:cs typeface="Verdana"/>
              </a:rPr>
              <a:t>Fiscale»</a:t>
            </a:r>
            <a:r>
              <a:rPr sz="1200" spc="25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per</a:t>
            </a:r>
            <a:r>
              <a:rPr sz="1200" spc="-55" dirty="0">
                <a:latin typeface="Verdana"/>
                <a:cs typeface="Verdana"/>
              </a:rPr>
              <a:t> </a:t>
            </a:r>
            <a:r>
              <a:rPr sz="1200" spc="-15" dirty="0">
                <a:latin typeface="Verdana"/>
                <a:cs typeface="Verdana"/>
              </a:rPr>
              <a:t>l’accettazione</a:t>
            </a:r>
            <a:r>
              <a:rPr sz="1200" spc="-50" dirty="0">
                <a:latin typeface="Verdana"/>
                <a:cs typeface="Verdana"/>
              </a:rPr>
              <a:t> </a:t>
            </a:r>
            <a:r>
              <a:rPr sz="1200" spc="-20" dirty="0">
                <a:latin typeface="Verdana"/>
                <a:cs typeface="Verdana"/>
              </a:rPr>
              <a:t>agevolata</a:t>
            </a:r>
            <a:r>
              <a:rPr sz="1200" spc="-15" dirty="0">
                <a:latin typeface="Verdana"/>
                <a:cs typeface="Verdana"/>
              </a:rPr>
              <a:t> </a:t>
            </a:r>
            <a:r>
              <a:rPr sz="1200" spc="-20" dirty="0">
                <a:latin typeface="Verdana"/>
                <a:cs typeface="Verdana"/>
              </a:rPr>
              <a:t>(indicazione</a:t>
            </a:r>
            <a:r>
              <a:rPr sz="1200" spc="-55" dirty="0">
                <a:latin typeface="Verdana"/>
                <a:cs typeface="Verdana"/>
              </a:rPr>
              <a:t> </a:t>
            </a:r>
            <a:r>
              <a:rPr sz="1200" spc="-20" dirty="0">
                <a:latin typeface="Verdana"/>
                <a:cs typeface="Verdana"/>
              </a:rPr>
              <a:t>puntuale)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447159" y="3330955"/>
            <a:ext cx="5173980" cy="80327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00355">
              <a:lnSpc>
                <a:spcPct val="100000"/>
              </a:lnSpc>
              <a:spcBef>
                <a:spcPts val="700"/>
              </a:spcBef>
            </a:pPr>
            <a:r>
              <a:rPr sz="1200" spc="-5" dirty="0">
                <a:latin typeface="Verdana"/>
                <a:cs typeface="Verdana"/>
              </a:rPr>
              <a:t>dei</a:t>
            </a:r>
            <a:r>
              <a:rPr sz="1200" spc="-100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crediti</a:t>
            </a:r>
            <a:r>
              <a:rPr sz="1200" spc="-70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tracciabili</a:t>
            </a:r>
            <a:r>
              <a:rPr sz="1200" spc="-65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da</a:t>
            </a:r>
            <a:r>
              <a:rPr sz="1200" spc="-45" dirty="0">
                <a:latin typeface="Verdana"/>
                <a:cs typeface="Verdana"/>
              </a:rPr>
              <a:t> </a:t>
            </a:r>
            <a:r>
              <a:rPr sz="1200" spc="-15" dirty="0">
                <a:latin typeface="Verdana"/>
                <a:cs typeface="Verdana"/>
              </a:rPr>
              <a:t>accettare</a:t>
            </a:r>
            <a:endParaRPr sz="1200">
              <a:latin typeface="Verdana"/>
              <a:cs typeface="Verdana"/>
            </a:endParaRPr>
          </a:p>
          <a:p>
            <a:pPr marL="300355" indent="-288290">
              <a:lnSpc>
                <a:spcPct val="100000"/>
              </a:lnSpc>
              <a:spcBef>
                <a:spcPts val="600"/>
              </a:spcBef>
              <a:buChar char="-"/>
              <a:tabLst>
                <a:tab pos="300355" algn="l"/>
                <a:tab pos="300990" algn="l"/>
              </a:tabLst>
            </a:pPr>
            <a:r>
              <a:rPr sz="1200" spc="-5" dirty="0">
                <a:latin typeface="Verdana"/>
                <a:cs typeface="Verdana"/>
              </a:rPr>
              <a:t>Liquidazione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dei</a:t>
            </a:r>
            <a:r>
              <a:rPr sz="1200" spc="-10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crediti</a:t>
            </a:r>
            <a:r>
              <a:rPr sz="1200" spc="-2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con</a:t>
            </a:r>
            <a:r>
              <a:rPr sz="1200" spc="5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unico</a:t>
            </a:r>
            <a:r>
              <a:rPr sz="1200" spc="35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bonifico</a:t>
            </a:r>
            <a:r>
              <a:rPr sz="1200" spc="-15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al</a:t>
            </a:r>
            <a:r>
              <a:rPr sz="1200" spc="20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Fondo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spc="-15" dirty="0">
                <a:latin typeface="Verdana"/>
                <a:cs typeface="Verdana"/>
              </a:rPr>
              <a:t>Aggregatore</a:t>
            </a:r>
            <a:endParaRPr sz="1200">
              <a:latin typeface="Verdana"/>
              <a:cs typeface="Verdana"/>
            </a:endParaRPr>
          </a:p>
          <a:p>
            <a:pPr marL="300355" indent="-288290">
              <a:lnSpc>
                <a:spcPct val="100000"/>
              </a:lnSpc>
              <a:spcBef>
                <a:spcPts val="600"/>
              </a:spcBef>
              <a:buChar char="-"/>
              <a:tabLst>
                <a:tab pos="300355" algn="l"/>
                <a:tab pos="300990" algn="l"/>
              </a:tabLst>
            </a:pPr>
            <a:r>
              <a:rPr sz="1200" dirty="0">
                <a:latin typeface="Verdana"/>
                <a:cs typeface="Verdana"/>
              </a:rPr>
              <a:t>AML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su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spc="-15" dirty="0">
                <a:latin typeface="Verdana"/>
                <a:cs typeface="Verdana"/>
              </a:rPr>
              <a:t>Progettisti</a:t>
            </a:r>
            <a:r>
              <a:rPr sz="1200" spc="-45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condotta</a:t>
            </a:r>
            <a:r>
              <a:rPr sz="1200" spc="-45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dal</a:t>
            </a:r>
            <a:r>
              <a:rPr sz="1200" spc="-10" dirty="0">
                <a:latin typeface="Verdana"/>
                <a:cs typeface="Verdana"/>
              </a:rPr>
              <a:t> Fondo</a:t>
            </a:r>
            <a:r>
              <a:rPr sz="1200" spc="-55" dirty="0">
                <a:latin typeface="Verdana"/>
                <a:cs typeface="Verdana"/>
              </a:rPr>
              <a:t> </a:t>
            </a:r>
            <a:r>
              <a:rPr sz="1200" spc="-20" dirty="0">
                <a:latin typeface="Verdana"/>
                <a:cs typeface="Verdana"/>
              </a:rPr>
              <a:t>H&amp;D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428871" y="4530090"/>
            <a:ext cx="6906259" cy="8521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95"/>
              </a:spcBef>
            </a:pPr>
            <a:r>
              <a:rPr sz="1600" b="1" spc="-85" dirty="0">
                <a:solidFill>
                  <a:srgbClr val="00499C"/>
                </a:solidFill>
                <a:latin typeface="Verdana"/>
                <a:cs typeface="Verdana"/>
              </a:rPr>
              <a:t>P</a:t>
            </a:r>
            <a:r>
              <a:rPr sz="1600" b="1" spc="-95" dirty="0">
                <a:solidFill>
                  <a:srgbClr val="00499C"/>
                </a:solidFill>
                <a:latin typeface="Verdana"/>
                <a:cs typeface="Verdana"/>
              </a:rPr>
              <a:t>e</a:t>
            </a:r>
            <a:r>
              <a:rPr sz="1600" b="1" spc="-5" dirty="0">
                <a:solidFill>
                  <a:srgbClr val="00499C"/>
                </a:solidFill>
                <a:latin typeface="Verdana"/>
                <a:cs typeface="Verdana"/>
              </a:rPr>
              <a:t>r</a:t>
            </a:r>
            <a:r>
              <a:rPr sz="1600" b="1" spc="-114" dirty="0">
                <a:solidFill>
                  <a:srgbClr val="00499C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00499C"/>
                </a:solidFill>
                <a:latin typeface="Verdana"/>
                <a:cs typeface="Verdana"/>
              </a:rPr>
              <a:t>g</a:t>
            </a:r>
            <a:r>
              <a:rPr sz="1600" b="1" spc="-15" dirty="0">
                <a:solidFill>
                  <a:srgbClr val="00499C"/>
                </a:solidFill>
                <a:latin typeface="Verdana"/>
                <a:cs typeface="Verdana"/>
              </a:rPr>
              <a:t>l</a:t>
            </a:r>
            <a:r>
              <a:rPr sz="1600" b="1" spc="-5" dirty="0">
                <a:solidFill>
                  <a:srgbClr val="00499C"/>
                </a:solidFill>
                <a:latin typeface="Verdana"/>
                <a:cs typeface="Verdana"/>
              </a:rPr>
              <a:t>i</a:t>
            </a:r>
            <a:r>
              <a:rPr sz="1600" b="1" spc="5" dirty="0">
                <a:solidFill>
                  <a:srgbClr val="00499C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00499C"/>
                </a:solidFill>
                <a:latin typeface="Verdana"/>
                <a:cs typeface="Verdana"/>
              </a:rPr>
              <a:t>Ord</a:t>
            </a:r>
            <a:r>
              <a:rPr sz="1600" b="1" spc="-15" dirty="0">
                <a:solidFill>
                  <a:srgbClr val="00499C"/>
                </a:solidFill>
                <a:latin typeface="Verdana"/>
                <a:cs typeface="Verdana"/>
              </a:rPr>
              <a:t>i</a:t>
            </a:r>
            <a:r>
              <a:rPr sz="1600" b="1" spc="-10" dirty="0">
                <a:solidFill>
                  <a:srgbClr val="00499C"/>
                </a:solidFill>
                <a:latin typeface="Verdana"/>
                <a:cs typeface="Verdana"/>
              </a:rPr>
              <a:t>n</a:t>
            </a:r>
            <a:r>
              <a:rPr sz="1600" b="1" spc="-5" dirty="0">
                <a:solidFill>
                  <a:srgbClr val="00499C"/>
                </a:solidFill>
                <a:latin typeface="Verdana"/>
                <a:cs typeface="Verdana"/>
              </a:rPr>
              <a:t>i e</a:t>
            </a:r>
            <a:r>
              <a:rPr sz="1600" b="1" dirty="0">
                <a:solidFill>
                  <a:srgbClr val="00499C"/>
                </a:solidFill>
                <a:latin typeface="Verdana"/>
                <a:cs typeface="Verdana"/>
              </a:rPr>
              <a:t> </a:t>
            </a:r>
            <a:r>
              <a:rPr sz="1600" b="1" spc="-5" dirty="0">
                <a:solidFill>
                  <a:srgbClr val="00499C"/>
                </a:solidFill>
                <a:latin typeface="Verdana"/>
                <a:cs typeface="Verdana"/>
              </a:rPr>
              <a:t>C</a:t>
            </a:r>
            <a:r>
              <a:rPr sz="1600" b="1" spc="-15" dirty="0">
                <a:solidFill>
                  <a:srgbClr val="00499C"/>
                </a:solidFill>
                <a:latin typeface="Verdana"/>
                <a:cs typeface="Verdana"/>
              </a:rPr>
              <a:t>oll</a:t>
            </a:r>
            <a:r>
              <a:rPr sz="1600" b="1" spc="-10" dirty="0">
                <a:solidFill>
                  <a:srgbClr val="00499C"/>
                </a:solidFill>
                <a:latin typeface="Verdana"/>
                <a:cs typeface="Verdana"/>
              </a:rPr>
              <a:t>eg</a:t>
            </a:r>
            <a:r>
              <a:rPr sz="1600" b="1" spc="-5" dirty="0">
                <a:solidFill>
                  <a:srgbClr val="00499C"/>
                </a:solidFill>
                <a:latin typeface="Verdana"/>
                <a:cs typeface="Verdana"/>
              </a:rPr>
              <a:t>i</a:t>
            </a:r>
            <a:r>
              <a:rPr sz="1600" b="1" spc="15" dirty="0">
                <a:solidFill>
                  <a:srgbClr val="00499C"/>
                </a:solidFill>
                <a:latin typeface="Verdana"/>
                <a:cs typeface="Verdana"/>
              </a:rPr>
              <a:t> </a:t>
            </a:r>
            <a:r>
              <a:rPr sz="1600" b="1" spc="-15" dirty="0">
                <a:solidFill>
                  <a:srgbClr val="00499C"/>
                </a:solidFill>
                <a:latin typeface="Verdana"/>
                <a:cs typeface="Verdana"/>
              </a:rPr>
              <a:t>P</a:t>
            </a:r>
            <a:r>
              <a:rPr sz="1600" b="1" spc="-10" dirty="0">
                <a:solidFill>
                  <a:srgbClr val="00499C"/>
                </a:solidFill>
                <a:latin typeface="Verdana"/>
                <a:cs typeface="Verdana"/>
              </a:rPr>
              <a:t>r</a:t>
            </a:r>
            <a:r>
              <a:rPr sz="1600" b="1" spc="-15" dirty="0">
                <a:solidFill>
                  <a:srgbClr val="00499C"/>
                </a:solidFill>
                <a:latin typeface="Verdana"/>
                <a:cs typeface="Verdana"/>
              </a:rPr>
              <a:t>o</a:t>
            </a:r>
            <a:r>
              <a:rPr sz="1600" b="1" spc="-10" dirty="0">
                <a:solidFill>
                  <a:srgbClr val="00499C"/>
                </a:solidFill>
                <a:latin typeface="Verdana"/>
                <a:cs typeface="Verdana"/>
              </a:rPr>
              <a:t>f</a:t>
            </a:r>
            <a:r>
              <a:rPr sz="1600" b="1" spc="-15" dirty="0">
                <a:solidFill>
                  <a:srgbClr val="00499C"/>
                </a:solidFill>
                <a:latin typeface="Verdana"/>
                <a:cs typeface="Verdana"/>
              </a:rPr>
              <a:t>e</a:t>
            </a:r>
            <a:r>
              <a:rPr sz="1600" b="1" spc="-10" dirty="0">
                <a:solidFill>
                  <a:srgbClr val="00499C"/>
                </a:solidFill>
                <a:latin typeface="Verdana"/>
                <a:cs typeface="Verdana"/>
              </a:rPr>
              <a:t>ssi</a:t>
            </a:r>
            <a:r>
              <a:rPr sz="1600" b="1" spc="-15" dirty="0">
                <a:solidFill>
                  <a:srgbClr val="00499C"/>
                </a:solidFill>
                <a:latin typeface="Verdana"/>
                <a:cs typeface="Verdana"/>
              </a:rPr>
              <a:t>o</a:t>
            </a:r>
            <a:r>
              <a:rPr sz="1600" b="1" spc="-10" dirty="0">
                <a:solidFill>
                  <a:srgbClr val="00499C"/>
                </a:solidFill>
                <a:latin typeface="Verdana"/>
                <a:cs typeface="Verdana"/>
              </a:rPr>
              <a:t>n</a:t>
            </a:r>
            <a:r>
              <a:rPr sz="1600" b="1" spc="-5" dirty="0">
                <a:solidFill>
                  <a:srgbClr val="00499C"/>
                </a:solidFill>
                <a:latin typeface="Verdana"/>
                <a:cs typeface="Verdana"/>
              </a:rPr>
              <a:t>a</a:t>
            </a:r>
            <a:r>
              <a:rPr sz="1600" b="1" spc="-15" dirty="0">
                <a:solidFill>
                  <a:srgbClr val="00499C"/>
                </a:solidFill>
                <a:latin typeface="Verdana"/>
                <a:cs typeface="Verdana"/>
              </a:rPr>
              <a:t>l</a:t>
            </a:r>
            <a:r>
              <a:rPr sz="1600" b="1" spc="-5" dirty="0">
                <a:solidFill>
                  <a:srgbClr val="00499C"/>
                </a:solidFill>
                <a:latin typeface="Verdana"/>
                <a:cs typeface="Verdana"/>
              </a:rPr>
              <a:t>i</a:t>
            </a:r>
            <a:r>
              <a:rPr sz="1600" b="1" spc="5" dirty="0">
                <a:solidFill>
                  <a:srgbClr val="00499C"/>
                </a:solidFill>
                <a:latin typeface="Verdana"/>
                <a:cs typeface="Verdana"/>
              </a:rPr>
              <a:t> </a:t>
            </a:r>
            <a:r>
              <a:rPr sz="1600" b="1" spc="-5" dirty="0">
                <a:solidFill>
                  <a:srgbClr val="00499C"/>
                </a:solidFill>
                <a:latin typeface="Verdana"/>
                <a:cs typeface="Verdana"/>
              </a:rPr>
              <a:t>Tecn</a:t>
            </a:r>
            <a:r>
              <a:rPr sz="1600" b="1" spc="-10" dirty="0">
                <a:solidFill>
                  <a:srgbClr val="00499C"/>
                </a:solidFill>
                <a:latin typeface="Verdana"/>
                <a:cs typeface="Verdana"/>
              </a:rPr>
              <a:t>ic</a:t>
            </a:r>
            <a:r>
              <a:rPr sz="1600" b="1" spc="-15" dirty="0">
                <a:solidFill>
                  <a:srgbClr val="00499C"/>
                </a:solidFill>
                <a:latin typeface="Verdana"/>
                <a:cs typeface="Verdana"/>
              </a:rPr>
              <a:t>i</a:t>
            </a:r>
            <a:r>
              <a:rPr sz="1600" b="1" spc="-5" dirty="0">
                <a:solidFill>
                  <a:srgbClr val="00499C"/>
                </a:solidFill>
                <a:latin typeface="Verdana"/>
                <a:cs typeface="Verdana"/>
              </a:rPr>
              <a:t>)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00">
              <a:latin typeface="Verdana"/>
              <a:cs typeface="Verdana"/>
            </a:endParaRPr>
          </a:p>
          <a:p>
            <a:pPr marL="299085" marR="5080" indent="-287020">
              <a:lnSpc>
                <a:spcPct val="100000"/>
              </a:lnSpc>
              <a:spcBef>
                <a:spcPts val="5"/>
              </a:spcBef>
              <a:tabLst>
                <a:tab pos="299085" algn="l"/>
              </a:tabLst>
            </a:pPr>
            <a:r>
              <a:rPr sz="1200" dirty="0">
                <a:latin typeface="Verdana"/>
                <a:cs typeface="Verdana"/>
              </a:rPr>
              <a:t>-	</a:t>
            </a:r>
            <a:r>
              <a:rPr sz="1200" spc="-5" dirty="0">
                <a:latin typeface="Verdana"/>
                <a:cs typeface="Verdana"/>
              </a:rPr>
              <a:t>Consolida</a:t>
            </a:r>
            <a:r>
              <a:rPr sz="1200" spc="-130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il</a:t>
            </a:r>
            <a:r>
              <a:rPr sz="1200" spc="-100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ruolo</a:t>
            </a:r>
            <a:r>
              <a:rPr sz="1200" spc="-114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di</a:t>
            </a:r>
            <a:r>
              <a:rPr sz="1200" spc="-60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«solver»</a:t>
            </a:r>
            <a:r>
              <a:rPr sz="1200" spc="-135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offrendo</a:t>
            </a:r>
            <a:r>
              <a:rPr sz="1200" spc="-110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una</a:t>
            </a:r>
            <a:r>
              <a:rPr sz="1200" spc="-55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soluzione</a:t>
            </a:r>
            <a:r>
              <a:rPr sz="1200" spc="-125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facile</a:t>
            </a:r>
            <a:r>
              <a:rPr sz="1200" spc="-6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e</a:t>
            </a:r>
            <a:r>
              <a:rPr sz="1200" spc="-75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concreta</a:t>
            </a:r>
            <a:r>
              <a:rPr sz="1200" spc="-114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alle</a:t>
            </a:r>
            <a:r>
              <a:rPr sz="1200" spc="-65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esigenze</a:t>
            </a:r>
            <a:r>
              <a:rPr sz="1200" spc="-90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degli </a:t>
            </a:r>
            <a:r>
              <a:rPr sz="1200" spc="-405" dirty="0">
                <a:latin typeface="Verdana"/>
                <a:cs typeface="Verdana"/>
              </a:rPr>
              <a:t> </a:t>
            </a:r>
            <a:r>
              <a:rPr sz="1200" spc="-15" dirty="0">
                <a:latin typeface="Verdana"/>
                <a:cs typeface="Verdana"/>
              </a:rPr>
              <a:t>associati</a:t>
            </a:r>
            <a:endParaRPr sz="1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6387" y="307340"/>
            <a:ext cx="40290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/>
              <a:t>ACCESSO</a:t>
            </a:r>
            <a:r>
              <a:rPr sz="2400" spc="-25" dirty="0"/>
              <a:t> </a:t>
            </a:r>
            <a:r>
              <a:rPr sz="2400" dirty="0"/>
              <a:t>AL</a:t>
            </a:r>
            <a:r>
              <a:rPr sz="2400" spc="-20" dirty="0"/>
              <a:t> </a:t>
            </a:r>
            <a:r>
              <a:rPr sz="2400" spc="-5" dirty="0"/>
              <a:t>SERVIZIO</a:t>
            </a:r>
            <a:r>
              <a:rPr sz="2400" spc="-35" dirty="0"/>
              <a:t> </a:t>
            </a:r>
            <a:r>
              <a:rPr sz="2400" dirty="0"/>
              <a:t>H&amp;D</a:t>
            </a:r>
            <a:endParaRPr sz="2400"/>
          </a:p>
        </p:txBody>
      </p:sp>
      <p:grpSp>
        <p:nvGrpSpPr>
          <p:cNvPr id="3" name="object 3"/>
          <p:cNvGrpSpPr/>
          <p:nvPr/>
        </p:nvGrpSpPr>
        <p:grpSpPr>
          <a:xfrm>
            <a:off x="9727692" y="0"/>
            <a:ext cx="2464435" cy="6852284"/>
            <a:chOff x="9727692" y="0"/>
            <a:chExt cx="2464435" cy="6852284"/>
          </a:xfrm>
        </p:grpSpPr>
        <p:sp>
          <p:nvSpPr>
            <p:cNvPr id="4" name="object 4"/>
            <p:cNvSpPr/>
            <p:nvPr/>
          </p:nvSpPr>
          <p:spPr>
            <a:xfrm>
              <a:off x="9727692" y="0"/>
              <a:ext cx="2464435" cy="6852284"/>
            </a:xfrm>
            <a:custGeom>
              <a:avLst/>
              <a:gdLst/>
              <a:ahLst/>
              <a:cxnLst/>
              <a:rect l="l" t="t" r="r" b="b"/>
              <a:pathLst>
                <a:path w="2464434" h="6852284">
                  <a:moveTo>
                    <a:pt x="0" y="6851903"/>
                  </a:moveTo>
                  <a:lnTo>
                    <a:pt x="2464307" y="6851903"/>
                  </a:lnTo>
                  <a:lnTo>
                    <a:pt x="2464307" y="0"/>
                  </a:lnTo>
                  <a:lnTo>
                    <a:pt x="0" y="0"/>
                  </a:lnTo>
                  <a:lnTo>
                    <a:pt x="0" y="6851903"/>
                  </a:lnTo>
                  <a:close/>
                </a:path>
              </a:pathLst>
            </a:custGeom>
            <a:solidFill>
              <a:srgbClr val="D3DC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174224" y="352043"/>
              <a:ext cx="1748027" cy="426719"/>
            </a:xfrm>
            <a:prstGeom prst="rect">
              <a:avLst/>
            </a:prstGeom>
          </p:spPr>
        </p:pic>
      </p:grpSp>
      <p:sp>
        <p:nvSpPr>
          <p:cNvPr id="6" name="object 6"/>
          <p:cNvSpPr/>
          <p:nvPr/>
        </p:nvSpPr>
        <p:spPr>
          <a:xfrm>
            <a:off x="510540" y="911352"/>
            <a:ext cx="609600" cy="76200"/>
          </a:xfrm>
          <a:custGeom>
            <a:avLst/>
            <a:gdLst/>
            <a:ahLst/>
            <a:cxnLst/>
            <a:rect l="l" t="t" r="r" b="b"/>
            <a:pathLst>
              <a:path w="609600" h="76200">
                <a:moveTo>
                  <a:pt x="609600" y="0"/>
                </a:moveTo>
                <a:lnTo>
                  <a:pt x="0" y="0"/>
                </a:lnTo>
                <a:lnTo>
                  <a:pt x="0" y="76200"/>
                </a:lnTo>
                <a:lnTo>
                  <a:pt x="609600" y="76200"/>
                </a:lnTo>
                <a:lnTo>
                  <a:pt x="6096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08303" y="2529150"/>
            <a:ext cx="362712" cy="545591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777240" y="4869179"/>
            <a:ext cx="477520" cy="338455"/>
            <a:chOff x="777240" y="4869179"/>
            <a:chExt cx="477520" cy="338455"/>
          </a:xfrm>
        </p:grpSpPr>
        <p:sp>
          <p:nvSpPr>
            <p:cNvPr id="9" name="object 9"/>
            <p:cNvSpPr/>
            <p:nvPr/>
          </p:nvSpPr>
          <p:spPr>
            <a:xfrm>
              <a:off x="777240" y="4869179"/>
              <a:ext cx="477520" cy="338455"/>
            </a:xfrm>
            <a:custGeom>
              <a:avLst/>
              <a:gdLst/>
              <a:ahLst/>
              <a:cxnLst/>
              <a:rect l="l" t="t" r="r" b="b"/>
              <a:pathLst>
                <a:path w="477519" h="338454">
                  <a:moveTo>
                    <a:pt x="420484" y="0"/>
                  </a:moveTo>
                  <a:lnTo>
                    <a:pt x="55892" y="0"/>
                  </a:lnTo>
                  <a:lnTo>
                    <a:pt x="34302" y="4445"/>
                  </a:lnTo>
                  <a:lnTo>
                    <a:pt x="16509" y="16510"/>
                  </a:lnTo>
                  <a:lnTo>
                    <a:pt x="4444" y="34290"/>
                  </a:lnTo>
                  <a:lnTo>
                    <a:pt x="0" y="56515"/>
                  </a:lnTo>
                  <a:lnTo>
                    <a:pt x="0" y="281813"/>
                  </a:lnTo>
                  <a:lnTo>
                    <a:pt x="4444" y="304038"/>
                  </a:lnTo>
                  <a:lnTo>
                    <a:pt x="16509" y="321818"/>
                  </a:lnTo>
                  <a:lnTo>
                    <a:pt x="34302" y="333883"/>
                  </a:lnTo>
                  <a:lnTo>
                    <a:pt x="55892" y="338328"/>
                  </a:lnTo>
                  <a:lnTo>
                    <a:pt x="420484" y="338328"/>
                  </a:lnTo>
                  <a:lnTo>
                    <a:pt x="442709" y="333883"/>
                  </a:lnTo>
                  <a:lnTo>
                    <a:pt x="460501" y="321818"/>
                  </a:lnTo>
                  <a:lnTo>
                    <a:pt x="472566" y="304038"/>
                  </a:lnTo>
                  <a:lnTo>
                    <a:pt x="477012" y="281813"/>
                  </a:lnTo>
                  <a:lnTo>
                    <a:pt x="477012" y="56515"/>
                  </a:lnTo>
                  <a:lnTo>
                    <a:pt x="472566" y="34290"/>
                  </a:lnTo>
                  <a:lnTo>
                    <a:pt x="460501" y="16510"/>
                  </a:lnTo>
                  <a:lnTo>
                    <a:pt x="442709" y="4445"/>
                  </a:lnTo>
                  <a:lnTo>
                    <a:pt x="420484" y="0"/>
                  </a:lnTo>
                  <a:close/>
                </a:path>
              </a:pathLst>
            </a:custGeom>
            <a:solidFill>
              <a:srgbClr val="DAE0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51560" y="5079493"/>
              <a:ext cx="202691" cy="79246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0288" y="4911851"/>
              <a:ext cx="256031" cy="256031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752043" y="5252466"/>
            <a:ext cx="539115" cy="25527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>
              <a:lnSpc>
                <a:spcPts val="500"/>
              </a:lnSpc>
              <a:spcBef>
                <a:spcPts val="204"/>
              </a:spcBef>
            </a:pPr>
            <a:r>
              <a:rPr sz="500" b="1" spc="-30" dirty="0">
                <a:latin typeface="Verdana"/>
                <a:cs typeface="Verdana"/>
              </a:rPr>
              <a:t>Confartigianato </a:t>
            </a:r>
            <a:r>
              <a:rPr sz="500" b="1" spc="-160" dirty="0">
                <a:latin typeface="Verdana"/>
                <a:cs typeface="Verdana"/>
              </a:rPr>
              <a:t> </a:t>
            </a:r>
            <a:r>
              <a:rPr sz="500" b="1" dirty="0">
                <a:latin typeface="Verdana"/>
                <a:cs typeface="Verdana"/>
              </a:rPr>
              <a:t>B</a:t>
            </a:r>
            <a:r>
              <a:rPr sz="500" b="1" spc="-10" dirty="0">
                <a:latin typeface="Verdana"/>
                <a:cs typeface="Verdana"/>
              </a:rPr>
              <a:t>O</a:t>
            </a:r>
            <a:r>
              <a:rPr sz="500" b="1" dirty="0">
                <a:latin typeface="Verdana"/>
                <a:cs typeface="Verdana"/>
              </a:rPr>
              <a:t>NUS</a:t>
            </a:r>
            <a:r>
              <a:rPr sz="500" b="1" spc="-90" dirty="0">
                <a:latin typeface="Verdana"/>
                <a:cs typeface="Verdana"/>
              </a:rPr>
              <a:t> </a:t>
            </a:r>
            <a:r>
              <a:rPr sz="500" b="1" spc="-15" dirty="0">
                <a:latin typeface="Verdana"/>
                <a:cs typeface="Verdana"/>
              </a:rPr>
              <a:t>S</a:t>
            </a:r>
            <a:r>
              <a:rPr sz="500" b="1" dirty="0">
                <a:latin typeface="Verdana"/>
                <a:cs typeface="Verdana"/>
              </a:rPr>
              <a:t>M</a:t>
            </a:r>
            <a:r>
              <a:rPr sz="500" b="1" spc="-10" dirty="0">
                <a:latin typeface="Verdana"/>
                <a:cs typeface="Verdana"/>
              </a:rPr>
              <a:t>A</a:t>
            </a:r>
            <a:r>
              <a:rPr sz="500" b="1" dirty="0">
                <a:latin typeface="Verdana"/>
                <a:cs typeface="Verdana"/>
              </a:rPr>
              <a:t>RT</a:t>
            </a:r>
            <a:endParaRPr sz="500">
              <a:latin typeface="Verdana"/>
              <a:cs typeface="Verdana"/>
            </a:endParaRPr>
          </a:p>
          <a:p>
            <a:pPr marL="58419">
              <a:lnSpc>
                <a:spcPts val="705"/>
              </a:lnSpc>
            </a:pPr>
            <a:r>
              <a:rPr sz="700" b="1" spc="-15" dirty="0">
                <a:latin typeface="Verdana"/>
                <a:cs typeface="Verdana"/>
              </a:rPr>
              <a:t>Platform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18666" y="3688841"/>
            <a:ext cx="3657600" cy="546100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vert="horz" wrap="square" lIns="0" tIns="119380" rIns="0" bIns="0" rtlCol="0">
            <a:spAutoFit/>
          </a:bodyPr>
          <a:lstStyle/>
          <a:p>
            <a:pPr marL="873760">
              <a:lnSpc>
                <a:spcPct val="100000"/>
              </a:lnSpc>
              <a:spcBef>
                <a:spcPts val="940"/>
              </a:spcBef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Professionisti</a:t>
            </a:r>
            <a:r>
              <a:rPr sz="18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Tecnici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50669" y="4851653"/>
            <a:ext cx="3657600" cy="546100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vert="horz" wrap="square" lIns="0" tIns="120014" rIns="0" bIns="0" rtlCol="0">
            <a:spAutoFit/>
          </a:bodyPr>
          <a:lstStyle/>
          <a:p>
            <a:pPr marL="877569">
              <a:lnSpc>
                <a:spcPct val="100000"/>
              </a:lnSpc>
              <a:spcBef>
                <a:spcPts val="944"/>
              </a:spcBef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H&amp;D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Smart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Platform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39334" y="3485002"/>
            <a:ext cx="4097020" cy="897890"/>
          </a:xfrm>
          <a:prstGeom prst="rect">
            <a:avLst/>
          </a:prstGeom>
          <a:ln w="25400">
            <a:solidFill>
              <a:srgbClr val="F79546"/>
            </a:solidFill>
          </a:ln>
        </p:spPr>
        <p:txBody>
          <a:bodyPr vert="horz" wrap="square" lIns="0" tIns="10160" rIns="0" bIns="0" rtlCol="0">
            <a:spAutoFit/>
          </a:bodyPr>
          <a:lstStyle/>
          <a:p>
            <a:pPr marL="428625" marR="419100" algn="ctr">
              <a:lnSpc>
                <a:spcPct val="100000"/>
              </a:lnSpc>
              <a:spcBef>
                <a:spcPts val="80"/>
              </a:spcBef>
            </a:pPr>
            <a:r>
              <a:rPr sz="1400" spc="-5" dirty="0">
                <a:latin typeface="Calibri"/>
                <a:cs typeface="Calibri"/>
              </a:rPr>
              <a:t>Il </a:t>
            </a:r>
            <a:r>
              <a:rPr sz="1400" spc="-10" dirty="0">
                <a:latin typeface="Calibri"/>
                <a:cs typeface="Calibri"/>
              </a:rPr>
              <a:t>Professionista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con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crediti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incagliati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accede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direttamente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al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Portale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di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H&amp;D.</a:t>
            </a:r>
            <a:endParaRPr sz="14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HD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organizza </a:t>
            </a:r>
            <a:r>
              <a:rPr sz="1400" spc="-5" dirty="0">
                <a:latin typeface="Calibri"/>
                <a:cs typeface="Calibri"/>
              </a:rPr>
              <a:t>un </a:t>
            </a:r>
            <a:r>
              <a:rPr sz="1400" dirty="0">
                <a:latin typeface="Calibri"/>
                <a:cs typeface="Calibri"/>
              </a:rPr>
              <a:t>servizio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di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supporto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agli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iscritti</a:t>
            </a:r>
            <a:endParaRPr sz="14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tramite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servizi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di risposta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quesiti</a:t>
            </a:r>
            <a:endParaRPr sz="1400" dirty="0">
              <a:latin typeface="Calibri"/>
              <a:cs typeface="Calibri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2981198" y="1937257"/>
            <a:ext cx="474980" cy="394335"/>
            <a:chOff x="2981198" y="1937257"/>
            <a:chExt cx="474980" cy="394335"/>
          </a:xfrm>
        </p:grpSpPr>
        <p:sp>
          <p:nvSpPr>
            <p:cNvPr id="17" name="object 17"/>
            <p:cNvSpPr/>
            <p:nvPr/>
          </p:nvSpPr>
          <p:spPr>
            <a:xfrm>
              <a:off x="2993898" y="1949957"/>
              <a:ext cx="449580" cy="368935"/>
            </a:xfrm>
            <a:custGeom>
              <a:avLst/>
              <a:gdLst/>
              <a:ahLst/>
              <a:cxnLst/>
              <a:rect l="l" t="t" r="r" b="b"/>
              <a:pathLst>
                <a:path w="449579" h="368935">
                  <a:moveTo>
                    <a:pt x="337185" y="0"/>
                  </a:moveTo>
                  <a:lnTo>
                    <a:pt x="112394" y="0"/>
                  </a:lnTo>
                  <a:lnTo>
                    <a:pt x="112394" y="184403"/>
                  </a:lnTo>
                  <a:lnTo>
                    <a:pt x="0" y="184403"/>
                  </a:lnTo>
                  <a:lnTo>
                    <a:pt x="224789" y="368807"/>
                  </a:lnTo>
                  <a:lnTo>
                    <a:pt x="449579" y="184403"/>
                  </a:lnTo>
                  <a:lnTo>
                    <a:pt x="337185" y="184403"/>
                  </a:lnTo>
                  <a:lnTo>
                    <a:pt x="337185" y="0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993898" y="1949957"/>
              <a:ext cx="449580" cy="368935"/>
            </a:xfrm>
            <a:custGeom>
              <a:avLst/>
              <a:gdLst/>
              <a:ahLst/>
              <a:cxnLst/>
              <a:rect l="l" t="t" r="r" b="b"/>
              <a:pathLst>
                <a:path w="449579" h="368935">
                  <a:moveTo>
                    <a:pt x="0" y="184403"/>
                  </a:moveTo>
                  <a:lnTo>
                    <a:pt x="112394" y="184403"/>
                  </a:lnTo>
                  <a:lnTo>
                    <a:pt x="112394" y="0"/>
                  </a:lnTo>
                  <a:lnTo>
                    <a:pt x="337185" y="0"/>
                  </a:lnTo>
                  <a:lnTo>
                    <a:pt x="337185" y="184403"/>
                  </a:lnTo>
                  <a:lnTo>
                    <a:pt x="449579" y="184403"/>
                  </a:lnTo>
                  <a:lnTo>
                    <a:pt x="224789" y="368807"/>
                  </a:lnTo>
                  <a:lnTo>
                    <a:pt x="0" y="184403"/>
                  </a:lnTo>
                  <a:close/>
                </a:path>
              </a:pathLst>
            </a:custGeom>
            <a:ln w="25400">
              <a:solidFill>
                <a:srgbClr val="E36C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1518666" y="1296161"/>
            <a:ext cx="3657600" cy="544195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vert="horz" wrap="square" lIns="0" tIns="11938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40"/>
              </a:spcBef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RPT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58480" y="1518799"/>
            <a:ext cx="4097020" cy="1405255"/>
          </a:xfrm>
          <a:prstGeom prst="rect">
            <a:avLst/>
          </a:prstGeom>
          <a:ln w="25400">
            <a:solidFill>
              <a:srgbClr val="F79546"/>
            </a:solidFill>
          </a:ln>
        </p:spPr>
        <p:txBody>
          <a:bodyPr vert="horz" wrap="square" lIns="0" tIns="50800" rIns="0" bIns="0" rtlCol="0">
            <a:spAutoFit/>
          </a:bodyPr>
          <a:lstStyle/>
          <a:p>
            <a:pPr marL="93980" marR="89535" indent="1905" algn="ctr">
              <a:lnSpc>
                <a:spcPct val="100000"/>
              </a:lnSpc>
              <a:spcBef>
                <a:spcPts val="400"/>
              </a:spcBef>
            </a:pPr>
            <a:r>
              <a:rPr sz="1400" dirty="0">
                <a:latin typeface="Calibri"/>
                <a:cs typeface="Calibri"/>
              </a:rPr>
              <a:t>RPT </a:t>
            </a:r>
            <a:r>
              <a:rPr sz="1400" spc="-10" dirty="0">
                <a:latin typeface="Calibri"/>
                <a:cs typeface="Calibri"/>
              </a:rPr>
              <a:t>fornirà </a:t>
            </a:r>
            <a:r>
              <a:rPr sz="1400" dirty="0">
                <a:latin typeface="Calibri"/>
                <a:cs typeface="Calibri"/>
              </a:rPr>
              <a:t>ai </a:t>
            </a:r>
            <a:r>
              <a:rPr sz="1400" spc="-5" dirty="0">
                <a:latin typeface="Calibri"/>
                <a:cs typeface="Calibri"/>
              </a:rPr>
              <a:t>Consigli </a:t>
            </a:r>
            <a:r>
              <a:rPr sz="1400" dirty="0">
                <a:latin typeface="Calibri"/>
                <a:cs typeface="Calibri"/>
              </a:rPr>
              <a:t>Nazionali </a:t>
            </a:r>
            <a:r>
              <a:rPr sz="1400" spc="-10" dirty="0">
                <a:latin typeface="Calibri"/>
                <a:cs typeface="Calibri"/>
              </a:rPr>
              <a:t>aderenti </a:t>
            </a:r>
            <a:r>
              <a:rPr sz="1400" dirty="0">
                <a:latin typeface="Calibri"/>
                <a:cs typeface="Calibri"/>
              </a:rPr>
              <a:t>il </a:t>
            </a:r>
            <a:r>
              <a:rPr sz="1400" spc="-10" dirty="0">
                <a:latin typeface="Calibri"/>
                <a:cs typeface="Calibri"/>
              </a:rPr>
              <a:t>form </a:t>
            </a:r>
            <a:r>
              <a:rPr sz="1400" spc="-5" dirty="0">
                <a:latin typeface="Calibri"/>
                <a:cs typeface="Calibri"/>
              </a:rPr>
              <a:t>di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accreditamento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per </a:t>
            </a:r>
            <a:r>
              <a:rPr sz="1400" dirty="0">
                <a:latin typeface="Calibri"/>
                <a:cs typeface="Calibri"/>
              </a:rPr>
              <a:t>la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registrazione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al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portale</a:t>
            </a:r>
            <a:r>
              <a:rPr sz="1400" spc="-10" dirty="0">
                <a:latin typeface="Calibri"/>
                <a:cs typeface="Calibri"/>
              </a:rPr>
              <a:t> H&amp;D. 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Accettando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</a:t>
            </a:r>
            <a:r>
              <a:rPr sz="1400" spc="-5" dirty="0">
                <a:latin typeface="Calibri"/>
                <a:cs typeface="Calibri"/>
              </a:rPr>
              <a:t> termini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5" dirty="0">
                <a:latin typeface="Calibri"/>
                <a:cs typeface="Calibri"/>
              </a:rPr>
              <a:t> condizioni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del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servizio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 </a:t>
            </a:r>
            <a:r>
              <a:rPr sz="1400" spc="-5" dirty="0">
                <a:latin typeface="Calibri"/>
                <a:cs typeface="Calibri"/>
              </a:rPr>
              <a:t>Consigli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Nazionali</a:t>
            </a:r>
            <a:r>
              <a:rPr sz="1400" spc="-10" dirty="0">
                <a:latin typeface="Calibri"/>
                <a:cs typeface="Calibri"/>
              </a:rPr>
              <a:t> aderenti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riceveranno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le </a:t>
            </a:r>
            <a:r>
              <a:rPr sz="1400" spc="-10" dirty="0">
                <a:latin typeface="Calibri"/>
                <a:cs typeface="Calibri"/>
              </a:rPr>
              <a:t>credenziali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per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accedere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al</a:t>
            </a:r>
            <a:r>
              <a:rPr sz="1400" spc="-5" dirty="0">
                <a:latin typeface="Calibri"/>
                <a:cs typeface="Calibri"/>
              </a:rPr>
              <a:t> portale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informandone </a:t>
            </a:r>
            <a:r>
              <a:rPr sz="1400" dirty="0">
                <a:latin typeface="Calibri"/>
                <a:cs typeface="Calibri"/>
              </a:rPr>
              <a:t>gli </a:t>
            </a:r>
            <a:r>
              <a:rPr sz="1400" spc="-10" dirty="0">
                <a:latin typeface="Calibri"/>
                <a:cs typeface="Calibri"/>
              </a:rPr>
              <a:t>Ordini</a:t>
            </a:r>
            <a:r>
              <a:rPr sz="1400" dirty="0">
                <a:latin typeface="Calibri"/>
                <a:cs typeface="Calibri"/>
              </a:rPr>
              <a:t> e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Collegi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Territoriali.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54574" y="4884946"/>
            <a:ext cx="4097020" cy="547586"/>
          </a:xfrm>
          <a:prstGeom prst="rect">
            <a:avLst/>
          </a:prstGeom>
          <a:ln w="25400">
            <a:solidFill>
              <a:srgbClr val="F79546"/>
            </a:solidFill>
          </a:ln>
        </p:spPr>
        <p:txBody>
          <a:bodyPr vert="horz" wrap="square" lIns="0" tIns="115570" rIns="0" bIns="0" rtlCol="0">
            <a:spAutoFit/>
          </a:bodyPr>
          <a:lstStyle/>
          <a:p>
            <a:pPr marL="286385" marR="211454" indent="-68580">
              <a:lnSpc>
                <a:spcPct val="100000"/>
              </a:lnSpc>
              <a:spcBef>
                <a:spcPts val="910"/>
              </a:spcBef>
            </a:pPr>
            <a:r>
              <a:rPr sz="1400" spc="-5" dirty="0">
                <a:latin typeface="Calibri"/>
                <a:cs typeface="Calibri"/>
              </a:rPr>
              <a:t>Il back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office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di H&amp;D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lang="it-IT" sz="1400" spc="-5" dirty="0">
                <a:latin typeface="Calibri"/>
                <a:cs typeface="Calibri"/>
              </a:rPr>
              <a:t>s</a:t>
            </a:r>
            <a:r>
              <a:rPr sz="1400" spc="-5" dirty="0" err="1">
                <a:latin typeface="Calibri"/>
                <a:cs typeface="Calibri"/>
              </a:rPr>
              <a:t>i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occupa del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controllo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della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validazione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dei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documenti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caricati</a:t>
            </a:r>
            <a:r>
              <a:rPr sz="1400" dirty="0">
                <a:latin typeface="Calibri"/>
                <a:cs typeface="Calibri"/>
              </a:rPr>
              <a:t> in </a:t>
            </a:r>
            <a:r>
              <a:rPr sz="1400" spc="-10" dirty="0">
                <a:latin typeface="Calibri"/>
                <a:cs typeface="Calibri"/>
              </a:rPr>
              <a:t>piattaforma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50669" y="5994653"/>
            <a:ext cx="3657600" cy="544195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vert="horz" wrap="square" lIns="0" tIns="120014" rIns="0" bIns="0" rtlCol="0">
            <a:spAutoFit/>
          </a:bodyPr>
          <a:lstStyle/>
          <a:p>
            <a:pPr marL="409575">
              <a:lnSpc>
                <a:spcPct val="100000"/>
              </a:lnSpc>
              <a:spcBef>
                <a:spcPts val="944"/>
              </a:spcBef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Fondo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H&amp;D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+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Istituti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Finanziari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99659" y="5941675"/>
            <a:ext cx="4066540" cy="681355"/>
          </a:xfrm>
          <a:prstGeom prst="rect">
            <a:avLst/>
          </a:prstGeom>
          <a:ln w="25400">
            <a:solidFill>
              <a:srgbClr val="F79546"/>
            </a:solidFill>
          </a:ln>
        </p:spPr>
        <p:txBody>
          <a:bodyPr vert="horz" wrap="square" lIns="0" tIns="1162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15"/>
              </a:spcBef>
            </a:pPr>
            <a:r>
              <a:rPr sz="1400" spc="-5" dirty="0">
                <a:latin typeface="Calibri"/>
                <a:cs typeface="Calibri"/>
              </a:rPr>
              <a:t>Il </a:t>
            </a:r>
            <a:r>
              <a:rPr sz="1400" spc="-10" dirty="0">
                <a:latin typeface="Calibri"/>
                <a:cs typeface="Calibri"/>
              </a:rPr>
              <a:t>fondo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H&amp;D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gli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istituti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finanziari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si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occupano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di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vendere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liquidare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crediti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validati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2981198" y="4355846"/>
            <a:ext cx="474980" cy="394335"/>
            <a:chOff x="2981198" y="4355846"/>
            <a:chExt cx="474980" cy="394335"/>
          </a:xfrm>
        </p:grpSpPr>
        <p:sp>
          <p:nvSpPr>
            <p:cNvPr id="25" name="object 25"/>
            <p:cNvSpPr/>
            <p:nvPr/>
          </p:nvSpPr>
          <p:spPr>
            <a:xfrm>
              <a:off x="2993898" y="4368546"/>
              <a:ext cx="449580" cy="368935"/>
            </a:xfrm>
            <a:custGeom>
              <a:avLst/>
              <a:gdLst/>
              <a:ahLst/>
              <a:cxnLst/>
              <a:rect l="l" t="t" r="r" b="b"/>
              <a:pathLst>
                <a:path w="449579" h="368935">
                  <a:moveTo>
                    <a:pt x="337185" y="0"/>
                  </a:moveTo>
                  <a:lnTo>
                    <a:pt x="112394" y="0"/>
                  </a:lnTo>
                  <a:lnTo>
                    <a:pt x="112394" y="184403"/>
                  </a:lnTo>
                  <a:lnTo>
                    <a:pt x="0" y="184403"/>
                  </a:lnTo>
                  <a:lnTo>
                    <a:pt x="224789" y="368807"/>
                  </a:lnTo>
                  <a:lnTo>
                    <a:pt x="449579" y="184403"/>
                  </a:lnTo>
                  <a:lnTo>
                    <a:pt x="337185" y="184403"/>
                  </a:lnTo>
                  <a:lnTo>
                    <a:pt x="337185" y="0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993898" y="4368546"/>
              <a:ext cx="449580" cy="368935"/>
            </a:xfrm>
            <a:custGeom>
              <a:avLst/>
              <a:gdLst/>
              <a:ahLst/>
              <a:cxnLst/>
              <a:rect l="l" t="t" r="r" b="b"/>
              <a:pathLst>
                <a:path w="449579" h="368935">
                  <a:moveTo>
                    <a:pt x="0" y="184403"/>
                  </a:moveTo>
                  <a:lnTo>
                    <a:pt x="112394" y="184403"/>
                  </a:lnTo>
                  <a:lnTo>
                    <a:pt x="112394" y="0"/>
                  </a:lnTo>
                  <a:lnTo>
                    <a:pt x="337185" y="0"/>
                  </a:lnTo>
                  <a:lnTo>
                    <a:pt x="337185" y="184403"/>
                  </a:lnTo>
                  <a:lnTo>
                    <a:pt x="449579" y="184403"/>
                  </a:lnTo>
                  <a:lnTo>
                    <a:pt x="224789" y="368807"/>
                  </a:lnTo>
                  <a:lnTo>
                    <a:pt x="0" y="184403"/>
                  </a:lnTo>
                  <a:close/>
                </a:path>
              </a:pathLst>
            </a:custGeom>
            <a:ln w="25400">
              <a:solidFill>
                <a:srgbClr val="E36C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/>
          <p:nvPr/>
        </p:nvSpPr>
        <p:spPr>
          <a:xfrm>
            <a:off x="769527" y="6092163"/>
            <a:ext cx="367665" cy="349885"/>
          </a:xfrm>
          <a:custGeom>
            <a:avLst/>
            <a:gdLst/>
            <a:ahLst/>
            <a:cxnLst/>
            <a:rect l="l" t="t" r="r" b="b"/>
            <a:pathLst>
              <a:path w="367665" h="349885">
                <a:moveTo>
                  <a:pt x="333335" y="296177"/>
                </a:moveTo>
                <a:lnTo>
                  <a:pt x="33816" y="296177"/>
                </a:lnTo>
                <a:lnTo>
                  <a:pt x="33816" y="305888"/>
                </a:lnTo>
                <a:lnTo>
                  <a:pt x="0" y="330164"/>
                </a:lnTo>
                <a:lnTo>
                  <a:pt x="0" y="349585"/>
                </a:lnTo>
                <a:lnTo>
                  <a:pt x="367160" y="349585"/>
                </a:lnTo>
                <a:lnTo>
                  <a:pt x="367160" y="330164"/>
                </a:lnTo>
                <a:lnTo>
                  <a:pt x="333335" y="305888"/>
                </a:lnTo>
                <a:lnTo>
                  <a:pt x="333335" y="296177"/>
                </a:lnTo>
                <a:close/>
              </a:path>
              <a:path w="367665" h="349885">
                <a:moveTo>
                  <a:pt x="82126" y="131097"/>
                </a:moveTo>
                <a:lnTo>
                  <a:pt x="53140" y="131097"/>
                </a:lnTo>
                <a:lnTo>
                  <a:pt x="53140" y="296177"/>
                </a:lnTo>
                <a:lnTo>
                  <a:pt x="82126" y="296177"/>
                </a:lnTo>
                <a:lnTo>
                  <a:pt x="82126" y="131097"/>
                </a:lnTo>
                <a:close/>
              </a:path>
              <a:path w="367665" h="349885">
                <a:moveTo>
                  <a:pt x="140097" y="131097"/>
                </a:moveTo>
                <a:lnTo>
                  <a:pt x="111111" y="131097"/>
                </a:lnTo>
                <a:lnTo>
                  <a:pt x="111111" y="296177"/>
                </a:lnTo>
                <a:lnTo>
                  <a:pt x="140097" y="296177"/>
                </a:lnTo>
                <a:lnTo>
                  <a:pt x="140097" y="131097"/>
                </a:lnTo>
                <a:close/>
              </a:path>
              <a:path w="367665" h="349885">
                <a:moveTo>
                  <a:pt x="198068" y="131097"/>
                </a:moveTo>
                <a:lnTo>
                  <a:pt x="169083" y="131097"/>
                </a:lnTo>
                <a:lnTo>
                  <a:pt x="169083" y="296177"/>
                </a:lnTo>
                <a:lnTo>
                  <a:pt x="198068" y="296177"/>
                </a:lnTo>
                <a:lnTo>
                  <a:pt x="198068" y="131097"/>
                </a:lnTo>
                <a:close/>
              </a:path>
              <a:path w="367665" h="349885">
                <a:moveTo>
                  <a:pt x="256040" y="131097"/>
                </a:moveTo>
                <a:lnTo>
                  <a:pt x="227054" y="131097"/>
                </a:lnTo>
                <a:lnTo>
                  <a:pt x="227054" y="296177"/>
                </a:lnTo>
                <a:lnTo>
                  <a:pt x="256040" y="296177"/>
                </a:lnTo>
                <a:lnTo>
                  <a:pt x="256040" y="131097"/>
                </a:lnTo>
                <a:close/>
              </a:path>
              <a:path w="367665" h="349885">
                <a:moveTo>
                  <a:pt x="314011" y="131097"/>
                </a:moveTo>
                <a:lnTo>
                  <a:pt x="285026" y="131097"/>
                </a:lnTo>
                <a:lnTo>
                  <a:pt x="285026" y="296177"/>
                </a:lnTo>
                <a:lnTo>
                  <a:pt x="314011" y="296177"/>
                </a:lnTo>
                <a:lnTo>
                  <a:pt x="314011" y="131097"/>
                </a:lnTo>
                <a:close/>
              </a:path>
              <a:path w="367665" h="349885">
                <a:moveTo>
                  <a:pt x="333335" y="121386"/>
                </a:moveTo>
                <a:lnTo>
                  <a:pt x="33816" y="121386"/>
                </a:lnTo>
                <a:lnTo>
                  <a:pt x="33816" y="131097"/>
                </a:lnTo>
                <a:lnTo>
                  <a:pt x="333335" y="131097"/>
                </a:lnTo>
                <a:lnTo>
                  <a:pt x="333335" y="121386"/>
                </a:lnTo>
                <a:close/>
              </a:path>
              <a:path w="367665" h="349885">
                <a:moveTo>
                  <a:pt x="347828" y="92254"/>
                </a:moveTo>
                <a:lnTo>
                  <a:pt x="19323" y="92254"/>
                </a:lnTo>
                <a:lnTo>
                  <a:pt x="19323" y="121386"/>
                </a:lnTo>
                <a:lnTo>
                  <a:pt x="347828" y="121386"/>
                </a:lnTo>
                <a:lnTo>
                  <a:pt x="347828" y="92254"/>
                </a:lnTo>
                <a:close/>
              </a:path>
              <a:path w="367665" h="349885">
                <a:moveTo>
                  <a:pt x="183576" y="0"/>
                </a:moveTo>
                <a:lnTo>
                  <a:pt x="33816" y="92254"/>
                </a:lnTo>
                <a:lnTo>
                  <a:pt x="333335" y="92254"/>
                </a:lnTo>
                <a:lnTo>
                  <a:pt x="317572" y="82544"/>
                </a:lnTo>
                <a:lnTo>
                  <a:pt x="178745" y="82544"/>
                </a:lnTo>
                <a:lnTo>
                  <a:pt x="171242" y="81011"/>
                </a:lnTo>
                <a:lnTo>
                  <a:pt x="165097" y="76839"/>
                </a:lnTo>
                <a:lnTo>
                  <a:pt x="160946" y="70663"/>
                </a:lnTo>
                <a:lnTo>
                  <a:pt x="159421" y="63122"/>
                </a:lnTo>
                <a:lnTo>
                  <a:pt x="160946" y="55582"/>
                </a:lnTo>
                <a:lnTo>
                  <a:pt x="165097" y="49406"/>
                </a:lnTo>
                <a:lnTo>
                  <a:pt x="171242" y="45234"/>
                </a:lnTo>
                <a:lnTo>
                  <a:pt x="178745" y="43701"/>
                </a:lnTo>
                <a:lnTo>
                  <a:pt x="254518" y="43701"/>
                </a:lnTo>
                <a:lnTo>
                  <a:pt x="183576" y="0"/>
                </a:lnTo>
                <a:close/>
              </a:path>
              <a:path w="367665" h="349885">
                <a:moveTo>
                  <a:pt x="254518" y="43701"/>
                </a:moveTo>
                <a:lnTo>
                  <a:pt x="178745" y="43701"/>
                </a:lnTo>
                <a:lnTo>
                  <a:pt x="186248" y="45234"/>
                </a:lnTo>
                <a:lnTo>
                  <a:pt x="192392" y="49406"/>
                </a:lnTo>
                <a:lnTo>
                  <a:pt x="196544" y="55582"/>
                </a:lnTo>
                <a:lnTo>
                  <a:pt x="198068" y="63122"/>
                </a:lnTo>
                <a:lnTo>
                  <a:pt x="196544" y="70663"/>
                </a:lnTo>
                <a:lnTo>
                  <a:pt x="192392" y="76839"/>
                </a:lnTo>
                <a:lnTo>
                  <a:pt x="186248" y="81011"/>
                </a:lnTo>
                <a:lnTo>
                  <a:pt x="178745" y="82544"/>
                </a:lnTo>
                <a:lnTo>
                  <a:pt x="317572" y="82544"/>
                </a:lnTo>
                <a:lnTo>
                  <a:pt x="254518" y="437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8" name="object 28"/>
          <p:cNvGrpSpPr/>
          <p:nvPr/>
        </p:nvGrpSpPr>
        <p:grpSpPr>
          <a:xfrm>
            <a:off x="2981198" y="5477509"/>
            <a:ext cx="474980" cy="396240"/>
            <a:chOff x="2981198" y="5477509"/>
            <a:chExt cx="474980" cy="396240"/>
          </a:xfrm>
        </p:grpSpPr>
        <p:sp>
          <p:nvSpPr>
            <p:cNvPr id="29" name="object 29"/>
            <p:cNvSpPr/>
            <p:nvPr/>
          </p:nvSpPr>
          <p:spPr>
            <a:xfrm>
              <a:off x="2993898" y="5490209"/>
              <a:ext cx="449580" cy="370840"/>
            </a:xfrm>
            <a:custGeom>
              <a:avLst/>
              <a:gdLst/>
              <a:ahLst/>
              <a:cxnLst/>
              <a:rect l="l" t="t" r="r" b="b"/>
              <a:pathLst>
                <a:path w="449579" h="370839">
                  <a:moveTo>
                    <a:pt x="337185" y="0"/>
                  </a:moveTo>
                  <a:lnTo>
                    <a:pt x="112394" y="0"/>
                  </a:lnTo>
                  <a:lnTo>
                    <a:pt x="112394" y="185165"/>
                  </a:lnTo>
                  <a:lnTo>
                    <a:pt x="0" y="185165"/>
                  </a:lnTo>
                  <a:lnTo>
                    <a:pt x="224789" y="370331"/>
                  </a:lnTo>
                  <a:lnTo>
                    <a:pt x="449579" y="185165"/>
                  </a:lnTo>
                  <a:lnTo>
                    <a:pt x="337185" y="185165"/>
                  </a:lnTo>
                  <a:lnTo>
                    <a:pt x="337185" y="0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993898" y="5490209"/>
              <a:ext cx="449580" cy="370840"/>
            </a:xfrm>
            <a:custGeom>
              <a:avLst/>
              <a:gdLst/>
              <a:ahLst/>
              <a:cxnLst/>
              <a:rect l="l" t="t" r="r" b="b"/>
              <a:pathLst>
                <a:path w="449579" h="370839">
                  <a:moveTo>
                    <a:pt x="0" y="185165"/>
                  </a:moveTo>
                  <a:lnTo>
                    <a:pt x="112394" y="185165"/>
                  </a:lnTo>
                  <a:lnTo>
                    <a:pt x="112394" y="0"/>
                  </a:lnTo>
                  <a:lnTo>
                    <a:pt x="337185" y="0"/>
                  </a:lnTo>
                  <a:lnTo>
                    <a:pt x="337185" y="185165"/>
                  </a:lnTo>
                  <a:lnTo>
                    <a:pt x="449579" y="185165"/>
                  </a:lnTo>
                  <a:lnTo>
                    <a:pt x="224789" y="370331"/>
                  </a:lnTo>
                  <a:lnTo>
                    <a:pt x="0" y="185165"/>
                  </a:lnTo>
                  <a:close/>
                </a:path>
              </a:pathLst>
            </a:custGeom>
            <a:ln w="25400">
              <a:solidFill>
                <a:srgbClr val="E36C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1" name="object 3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48869" y="1282927"/>
            <a:ext cx="1024128" cy="416051"/>
          </a:xfrm>
          <a:prstGeom prst="rect">
            <a:avLst/>
          </a:prstGeom>
        </p:spPr>
      </p:pic>
      <p:sp>
        <p:nvSpPr>
          <p:cNvPr id="32" name="object 32"/>
          <p:cNvSpPr txBox="1"/>
          <p:nvPr/>
        </p:nvSpPr>
        <p:spPr>
          <a:xfrm>
            <a:off x="1480566" y="2486405"/>
            <a:ext cx="3657600" cy="544195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vert="horz" wrap="square" lIns="0" tIns="11938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40"/>
              </a:spcBef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Consigli Nazionali</a:t>
            </a:r>
            <a:r>
              <a:rPr sz="1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Territoriali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2981198" y="3157982"/>
            <a:ext cx="474980" cy="396240"/>
            <a:chOff x="2981198" y="3157982"/>
            <a:chExt cx="474980" cy="396240"/>
          </a:xfrm>
        </p:grpSpPr>
        <p:sp>
          <p:nvSpPr>
            <p:cNvPr id="34" name="object 34"/>
            <p:cNvSpPr/>
            <p:nvPr/>
          </p:nvSpPr>
          <p:spPr>
            <a:xfrm>
              <a:off x="2993898" y="3170682"/>
              <a:ext cx="449580" cy="370840"/>
            </a:xfrm>
            <a:custGeom>
              <a:avLst/>
              <a:gdLst/>
              <a:ahLst/>
              <a:cxnLst/>
              <a:rect l="l" t="t" r="r" b="b"/>
              <a:pathLst>
                <a:path w="449579" h="370839">
                  <a:moveTo>
                    <a:pt x="337185" y="0"/>
                  </a:moveTo>
                  <a:lnTo>
                    <a:pt x="112394" y="0"/>
                  </a:lnTo>
                  <a:lnTo>
                    <a:pt x="112394" y="185165"/>
                  </a:lnTo>
                  <a:lnTo>
                    <a:pt x="0" y="185165"/>
                  </a:lnTo>
                  <a:lnTo>
                    <a:pt x="224789" y="370331"/>
                  </a:lnTo>
                  <a:lnTo>
                    <a:pt x="449579" y="185165"/>
                  </a:lnTo>
                  <a:lnTo>
                    <a:pt x="337185" y="185165"/>
                  </a:lnTo>
                  <a:lnTo>
                    <a:pt x="337185" y="0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993898" y="3170682"/>
              <a:ext cx="449580" cy="370840"/>
            </a:xfrm>
            <a:custGeom>
              <a:avLst/>
              <a:gdLst/>
              <a:ahLst/>
              <a:cxnLst/>
              <a:rect l="l" t="t" r="r" b="b"/>
              <a:pathLst>
                <a:path w="449579" h="370839">
                  <a:moveTo>
                    <a:pt x="0" y="185165"/>
                  </a:moveTo>
                  <a:lnTo>
                    <a:pt x="112394" y="185165"/>
                  </a:lnTo>
                  <a:lnTo>
                    <a:pt x="112394" y="0"/>
                  </a:lnTo>
                  <a:lnTo>
                    <a:pt x="337185" y="0"/>
                  </a:lnTo>
                  <a:lnTo>
                    <a:pt x="337185" y="185165"/>
                  </a:lnTo>
                  <a:lnTo>
                    <a:pt x="449579" y="185165"/>
                  </a:lnTo>
                  <a:lnTo>
                    <a:pt x="224789" y="370331"/>
                  </a:lnTo>
                  <a:lnTo>
                    <a:pt x="0" y="185165"/>
                  </a:lnTo>
                  <a:close/>
                </a:path>
              </a:pathLst>
            </a:custGeom>
            <a:ln w="25399">
              <a:solidFill>
                <a:srgbClr val="E36C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6" name="object 7">
            <a:extLst>
              <a:ext uri="{FF2B5EF4-FFF2-40B4-BE49-F238E27FC236}">
                <a16:creationId xmlns:a16="http://schemas.microsoft.com/office/drawing/2014/main" id="{3B11D793-9B67-FC50-CC4B-8B73A73E00E5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3464" y="3737864"/>
            <a:ext cx="362712" cy="54559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6387" y="307340"/>
            <a:ext cx="54724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/>
              <a:t>TERMINI</a:t>
            </a:r>
            <a:r>
              <a:rPr sz="2400" spc="-25" dirty="0"/>
              <a:t> </a:t>
            </a:r>
            <a:r>
              <a:rPr sz="2400" dirty="0"/>
              <a:t>E</a:t>
            </a:r>
            <a:r>
              <a:rPr sz="2400" spc="-10" dirty="0"/>
              <a:t> </a:t>
            </a:r>
            <a:r>
              <a:rPr sz="2400" dirty="0"/>
              <a:t>CONDIZIONI</a:t>
            </a:r>
            <a:r>
              <a:rPr sz="2400" spc="-25" dirty="0"/>
              <a:t> </a:t>
            </a:r>
            <a:r>
              <a:rPr sz="2400" spc="-5" dirty="0"/>
              <a:t>DEL</a:t>
            </a:r>
            <a:r>
              <a:rPr sz="2400" spc="-10" dirty="0"/>
              <a:t> </a:t>
            </a:r>
            <a:r>
              <a:rPr sz="2400" spc="-5" dirty="0"/>
              <a:t>SERVIZIO</a:t>
            </a:r>
            <a:endParaRPr sz="2400"/>
          </a:p>
        </p:txBody>
      </p:sp>
      <p:grpSp>
        <p:nvGrpSpPr>
          <p:cNvPr id="3" name="object 3"/>
          <p:cNvGrpSpPr/>
          <p:nvPr/>
        </p:nvGrpSpPr>
        <p:grpSpPr>
          <a:xfrm>
            <a:off x="9727692" y="0"/>
            <a:ext cx="2464435" cy="6852284"/>
            <a:chOff x="9727692" y="0"/>
            <a:chExt cx="2464435" cy="6852284"/>
          </a:xfrm>
        </p:grpSpPr>
        <p:sp>
          <p:nvSpPr>
            <p:cNvPr id="4" name="object 4"/>
            <p:cNvSpPr/>
            <p:nvPr/>
          </p:nvSpPr>
          <p:spPr>
            <a:xfrm>
              <a:off x="9727692" y="0"/>
              <a:ext cx="2464435" cy="6852284"/>
            </a:xfrm>
            <a:custGeom>
              <a:avLst/>
              <a:gdLst/>
              <a:ahLst/>
              <a:cxnLst/>
              <a:rect l="l" t="t" r="r" b="b"/>
              <a:pathLst>
                <a:path w="2464434" h="6852284">
                  <a:moveTo>
                    <a:pt x="0" y="6851903"/>
                  </a:moveTo>
                  <a:lnTo>
                    <a:pt x="2464307" y="6851903"/>
                  </a:lnTo>
                  <a:lnTo>
                    <a:pt x="2464307" y="0"/>
                  </a:lnTo>
                  <a:lnTo>
                    <a:pt x="0" y="0"/>
                  </a:lnTo>
                  <a:lnTo>
                    <a:pt x="0" y="6851903"/>
                  </a:lnTo>
                  <a:close/>
                </a:path>
              </a:pathLst>
            </a:custGeom>
            <a:solidFill>
              <a:srgbClr val="D3DC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174224" y="352043"/>
              <a:ext cx="1748027" cy="426719"/>
            </a:xfrm>
            <a:prstGeom prst="rect">
              <a:avLst/>
            </a:prstGeom>
          </p:spPr>
        </p:pic>
      </p:grpSp>
      <p:sp>
        <p:nvSpPr>
          <p:cNvPr id="6" name="object 6"/>
          <p:cNvSpPr/>
          <p:nvPr/>
        </p:nvSpPr>
        <p:spPr>
          <a:xfrm>
            <a:off x="510540" y="911352"/>
            <a:ext cx="609600" cy="76200"/>
          </a:xfrm>
          <a:custGeom>
            <a:avLst/>
            <a:gdLst/>
            <a:ahLst/>
            <a:cxnLst/>
            <a:rect l="l" t="t" r="r" b="b"/>
            <a:pathLst>
              <a:path w="609600" h="76200">
                <a:moveTo>
                  <a:pt x="609600" y="0"/>
                </a:moveTo>
                <a:lnTo>
                  <a:pt x="0" y="0"/>
                </a:lnTo>
                <a:lnTo>
                  <a:pt x="0" y="76200"/>
                </a:lnTo>
                <a:lnTo>
                  <a:pt x="609600" y="76200"/>
                </a:lnTo>
                <a:lnTo>
                  <a:pt x="6096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570100" y="1295400"/>
            <a:ext cx="323850" cy="417830"/>
            <a:chOff x="793523" y="1730786"/>
            <a:chExt cx="323850" cy="417830"/>
          </a:xfrm>
        </p:grpSpPr>
        <p:sp>
          <p:nvSpPr>
            <p:cNvPr id="8" name="object 8"/>
            <p:cNvSpPr/>
            <p:nvPr/>
          </p:nvSpPr>
          <p:spPr>
            <a:xfrm>
              <a:off x="793521" y="1730793"/>
              <a:ext cx="323850" cy="417830"/>
            </a:xfrm>
            <a:custGeom>
              <a:avLst/>
              <a:gdLst/>
              <a:ahLst/>
              <a:cxnLst/>
              <a:rect l="l" t="t" r="r" b="b"/>
              <a:pathLst>
                <a:path w="323850" h="417830">
                  <a:moveTo>
                    <a:pt x="261150" y="328828"/>
                  </a:moveTo>
                  <a:lnTo>
                    <a:pt x="172364" y="328828"/>
                  </a:lnTo>
                  <a:lnTo>
                    <a:pt x="172364" y="349694"/>
                  </a:lnTo>
                  <a:lnTo>
                    <a:pt x="261150" y="349694"/>
                  </a:lnTo>
                  <a:lnTo>
                    <a:pt x="261150" y="328828"/>
                  </a:lnTo>
                  <a:close/>
                </a:path>
                <a:path w="323850" h="417830">
                  <a:moveTo>
                    <a:pt x="261150" y="245364"/>
                  </a:moveTo>
                  <a:lnTo>
                    <a:pt x="172364" y="245364"/>
                  </a:lnTo>
                  <a:lnTo>
                    <a:pt x="172364" y="266230"/>
                  </a:lnTo>
                  <a:lnTo>
                    <a:pt x="261150" y="266230"/>
                  </a:lnTo>
                  <a:lnTo>
                    <a:pt x="261150" y="245364"/>
                  </a:lnTo>
                  <a:close/>
                </a:path>
                <a:path w="323850" h="417830">
                  <a:moveTo>
                    <a:pt x="261150" y="161899"/>
                  </a:moveTo>
                  <a:lnTo>
                    <a:pt x="172364" y="161899"/>
                  </a:lnTo>
                  <a:lnTo>
                    <a:pt x="172364" y="182765"/>
                  </a:lnTo>
                  <a:lnTo>
                    <a:pt x="261150" y="182765"/>
                  </a:lnTo>
                  <a:lnTo>
                    <a:pt x="261150" y="161899"/>
                  </a:lnTo>
                  <a:close/>
                </a:path>
                <a:path w="323850" h="417830">
                  <a:moveTo>
                    <a:pt x="261150" y="78435"/>
                  </a:moveTo>
                  <a:lnTo>
                    <a:pt x="172364" y="78435"/>
                  </a:lnTo>
                  <a:lnTo>
                    <a:pt x="172364" y="99301"/>
                  </a:lnTo>
                  <a:lnTo>
                    <a:pt x="261150" y="99301"/>
                  </a:lnTo>
                  <a:lnTo>
                    <a:pt x="261150" y="78435"/>
                  </a:lnTo>
                  <a:close/>
                </a:path>
                <a:path w="323850" h="417830">
                  <a:moveTo>
                    <a:pt x="323824" y="0"/>
                  </a:moveTo>
                  <a:lnTo>
                    <a:pt x="292493" y="0"/>
                  </a:lnTo>
                  <a:lnTo>
                    <a:pt x="292493" y="31724"/>
                  </a:lnTo>
                  <a:lnTo>
                    <a:pt x="292493" y="385838"/>
                  </a:lnTo>
                  <a:lnTo>
                    <a:pt x="31330" y="385838"/>
                  </a:lnTo>
                  <a:lnTo>
                    <a:pt x="31330" y="31724"/>
                  </a:lnTo>
                  <a:lnTo>
                    <a:pt x="292493" y="31724"/>
                  </a:lnTo>
                  <a:lnTo>
                    <a:pt x="292493" y="0"/>
                  </a:lnTo>
                  <a:lnTo>
                    <a:pt x="0" y="0"/>
                  </a:lnTo>
                  <a:lnTo>
                    <a:pt x="0" y="31724"/>
                  </a:lnTo>
                  <a:lnTo>
                    <a:pt x="0" y="385838"/>
                  </a:lnTo>
                  <a:lnTo>
                    <a:pt x="0" y="417576"/>
                  </a:lnTo>
                  <a:lnTo>
                    <a:pt x="323824" y="417576"/>
                  </a:lnTo>
                  <a:lnTo>
                    <a:pt x="323824" y="386219"/>
                  </a:lnTo>
                  <a:lnTo>
                    <a:pt x="323824" y="385838"/>
                  </a:lnTo>
                  <a:lnTo>
                    <a:pt x="323824" y="31724"/>
                  </a:lnTo>
                  <a:lnTo>
                    <a:pt x="323824" y="31483"/>
                  </a:lnTo>
                  <a:lnTo>
                    <a:pt x="3238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56201" y="1783138"/>
              <a:ext cx="77301" cy="6364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56201" y="1866605"/>
              <a:ext cx="77301" cy="6364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56201" y="1950071"/>
              <a:ext cx="77302" cy="146066"/>
            </a:xfrm>
            <a:prstGeom prst="rect">
              <a:avLst/>
            </a:prstGeom>
          </p:spPr>
        </p:pic>
      </p:grpSp>
      <p:grpSp>
        <p:nvGrpSpPr>
          <p:cNvPr id="12" name="object 12"/>
          <p:cNvGrpSpPr/>
          <p:nvPr/>
        </p:nvGrpSpPr>
        <p:grpSpPr>
          <a:xfrm>
            <a:off x="433469" y="3252152"/>
            <a:ext cx="454659" cy="347980"/>
            <a:chOff x="643034" y="4032226"/>
            <a:chExt cx="454659" cy="347980"/>
          </a:xfrm>
        </p:grpSpPr>
        <p:sp>
          <p:nvSpPr>
            <p:cNvPr id="13" name="object 13"/>
            <p:cNvSpPr/>
            <p:nvPr/>
          </p:nvSpPr>
          <p:spPr>
            <a:xfrm>
              <a:off x="643034" y="4172842"/>
              <a:ext cx="454659" cy="207010"/>
            </a:xfrm>
            <a:custGeom>
              <a:avLst/>
              <a:gdLst/>
              <a:ahLst/>
              <a:cxnLst/>
              <a:rect l="l" t="t" r="r" b="b"/>
              <a:pathLst>
                <a:path w="454659" h="207010">
                  <a:moveTo>
                    <a:pt x="454116" y="0"/>
                  </a:moveTo>
                  <a:lnTo>
                    <a:pt x="0" y="0"/>
                  </a:lnTo>
                  <a:lnTo>
                    <a:pt x="0" y="206781"/>
                  </a:lnTo>
                  <a:lnTo>
                    <a:pt x="454116" y="206781"/>
                  </a:lnTo>
                  <a:lnTo>
                    <a:pt x="454116" y="175764"/>
                  </a:lnTo>
                  <a:lnTo>
                    <a:pt x="51601" y="175763"/>
                  </a:lnTo>
                  <a:lnTo>
                    <a:pt x="30959" y="155085"/>
                  </a:lnTo>
                  <a:lnTo>
                    <a:pt x="30959" y="51695"/>
                  </a:lnTo>
                  <a:lnTo>
                    <a:pt x="51601" y="31017"/>
                  </a:lnTo>
                  <a:lnTo>
                    <a:pt x="454116" y="31017"/>
                  </a:lnTo>
                  <a:lnTo>
                    <a:pt x="454116" y="0"/>
                  </a:lnTo>
                  <a:close/>
                </a:path>
                <a:path w="454659" h="207010">
                  <a:moveTo>
                    <a:pt x="454116" y="31017"/>
                  </a:moveTo>
                  <a:lnTo>
                    <a:pt x="407673" y="31017"/>
                  </a:lnTo>
                  <a:lnTo>
                    <a:pt x="423154" y="46525"/>
                  </a:lnTo>
                  <a:lnTo>
                    <a:pt x="423154" y="160255"/>
                  </a:lnTo>
                  <a:lnTo>
                    <a:pt x="407673" y="175764"/>
                  </a:lnTo>
                  <a:lnTo>
                    <a:pt x="454116" y="175764"/>
                  </a:lnTo>
                  <a:lnTo>
                    <a:pt x="454116" y="3101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28804" y="4224537"/>
              <a:ext cx="82565" cy="103390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701852" y="4032237"/>
              <a:ext cx="350520" cy="259715"/>
            </a:xfrm>
            <a:custGeom>
              <a:avLst/>
              <a:gdLst/>
              <a:ahLst/>
              <a:cxnLst/>
              <a:rect l="l" t="t" r="r" b="b"/>
              <a:pathLst>
                <a:path w="350519" h="259714">
                  <a:moveTo>
                    <a:pt x="54698" y="235432"/>
                  </a:moveTo>
                  <a:lnTo>
                    <a:pt x="47777" y="228498"/>
                  </a:lnTo>
                  <a:lnTo>
                    <a:pt x="30670" y="228498"/>
                  </a:lnTo>
                  <a:lnTo>
                    <a:pt x="23736" y="235432"/>
                  </a:lnTo>
                  <a:lnTo>
                    <a:pt x="23736" y="252564"/>
                  </a:lnTo>
                  <a:lnTo>
                    <a:pt x="30670" y="259511"/>
                  </a:lnTo>
                  <a:lnTo>
                    <a:pt x="47777" y="259511"/>
                  </a:lnTo>
                  <a:lnTo>
                    <a:pt x="54698" y="252564"/>
                  </a:lnTo>
                  <a:lnTo>
                    <a:pt x="54698" y="244005"/>
                  </a:lnTo>
                  <a:lnTo>
                    <a:pt x="54698" y="235432"/>
                  </a:lnTo>
                  <a:close/>
                </a:path>
                <a:path w="350519" h="259714">
                  <a:moveTo>
                    <a:pt x="299300" y="54279"/>
                  </a:moveTo>
                  <a:lnTo>
                    <a:pt x="277622" y="0"/>
                  </a:lnTo>
                  <a:lnTo>
                    <a:pt x="0" y="113728"/>
                  </a:lnTo>
                  <a:lnTo>
                    <a:pt x="158940" y="82194"/>
                  </a:lnTo>
                  <a:lnTo>
                    <a:pt x="260591" y="40843"/>
                  </a:lnTo>
                  <a:lnTo>
                    <a:pt x="268338" y="60477"/>
                  </a:lnTo>
                  <a:lnTo>
                    <a:pt x="299300" y="54279"/>
                  </a:lnTo>
                  <a:close/>
                </a:path>
                <a:path w="350519" h="259714">
                  <a:moveTo>
                    <a:pt x="312712" y="235432"/>
                  </a:moveTo>
                  <a:lnTo>
                    <a:pt x="305790" y="228498"/>
                  </a:lnTo>
                  <a:lnTo>
                    <a:pt x="288683" y="228498"/>
                  </a:lnTo>
                  <a:lnTo>
                    <a:pt x="281749" y="235432"/>
                  </a:lnTo>
                  <a:lnTo>
                    <a:pt x="281749" y="252564"/>
                  </a:lnTo>
                  <a:lnTo>
                    <a:pt x="288683" y="259511"/>
                  </a:lnTo>
                  <a:lnTo>
                    <a:pt x="305790" y="259511"/>
                  </a:lnTo>
                  <a:lnTo>
                    <a:pt x="312712" y="252564"/>
                  </a:lnTo>
                  <a:lnTo>
                    <a:pt x="312712" y="244005"/>
                  </a:lnTo>
                  <a:lnTo>
                    <a:pt x="312712" y="235432"/>
                  </a:lnTo>
                  <a:close/>
                </a:path>
                <a:path w="350519" h="259714">
                  <a:moveTo>
                    <a:pt x="350393" y="119938"/>
                  </a:moveTo>
                  <a:lnTo>
                    <a:pt x="340067" y="67208"/>
                  </a:lnTo>
                  <a:lnTo>
                    <a:pt x="75336" y="119938"/>
                  </a:lnTo>
                  <a:lnTo>
                    <a:pt x="233768" y="119938"/>
                  </a:lnTo>
                  <a:lnTo>
                    <a:pt x="315302" y="103911"/>
                  </a:lnTo>
                  <a:lnTo>
                    <a:pt x="318909" y="119938"/>
                  </a:lnTo>
                  <a:lnTo>
                    <a:pt x="350393" y="11993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1120712" y="1295400"/>
            <a:ext cx="7936865" cy="48763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AutoNum type="alphaUcParenR"/>
              <a:tabLst>
                <a:tab pos="355600" algn="l"/>
              </a:tabLst>
            </a:pPr>
            <a:r>
              <a:rPr sz="2000" spc="-5" dirty="0">
                <a:latin typeface="Calibri"/>
                <a:cs typeface="Calibri"/>
              </a:rPr>
              <a:t>TEMPI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DI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LAVORAZIONE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PRATICA</a:t>
            </a:r>
          </a:p>
          <a:p>
            <a:pPr>
              <a:lnSpc>
                <a:spcPct val="100000"/>
              </a:lnSpc>
              <a:spcBef>
                <a:spcPts val="25"/>
              </a:spcBef>
              <a:buFont typeface="Calibri"/>
              <a:buAutoNum type="alphaUcParenR"/>
            </a:pPr>
            <a:endParaRPr sz="1950" dirty="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seguito della ricezione del contratto di utilizzo della piattaforma intercorre un lasso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di </a:t>
            </a:r>
            <a:r>
              <a:rPr sz="1800" dirty="0">
                <a:latin typeface="Calibri"/>
                <a:cs typeface="Calibri"/>
              </a:rPr>
              <a:t>tempo </a:t>
            </a:r>
            <a:r>
              <a:rPr spc="-5" dirty="0">
                <a:latin typeface="Calibri"/>
                <a:cs typeface="Calibri"/>
              </a:rPr>
              <a:t>di </a:t>
            </a:r>
            <a:r>
              <a:rPr lang="it-IT" spc="-5" dirty="0">
                <a:latin typeface="Calibri"/>
                <a:cs typeface="Calibri"/>
              </a:rPr>
              <a:t>2</a:t>
            </a:r>
            <a:r>
              <a:rPr spc="-5" dirty="0">
                <a:latin typeface="Calibri"/>
                <a:cs typeface="Calibri"/>
              </a:rPr>
              <a:t> mesi in cui il Cedente concede al Cessionario un diritto di esclusiva con  riferimento all’Opzione di acquisto dei Crediti d’Imposta.</a:t>
            </a:r>
          </a:p>
          <a:p>
            <a:pPr>
              <a:lnSpc>
                <a:spcPct val="100000"/>
              </a:lnSpc>
            </a:pP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100" dirty="0">
              <a:latin typeface="Calibri"/>
              <a:cs typeface="Calibri"/>
            </a:endParaRPr>
          </a:p>
          <a:p>
            <a:pPr marL="400050" indent="-387985">
              <a:lnSpc>
                <a:spcPct val="100000"/>
              </a:lnSpc>
              <a:buAutoNum type="alphaUcParenR" startAt="2"/>
              <a:tabLst>
                <a:tab pos="400050" algn="l"/>
                <a:tab pos="400685" algn="l"/>
              </a:tabLst>
            </a:pPr>
            <a:r>
              <a:rPr lang="it-IT" sz="2000" dirty="0">
                <a:latin typeface="Calibri"/>
                <a:cs typeface="Calibri"/>
              </a:rPr>
              <a:t>IMPEGNI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ECONOMICI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950" dirty="0">
              <a:latin typeface="Calibri"/>
              <a:cs typeface="Calibri"/>
            </a:endParaRPr>
          </a:p>
          <a:p>
            <a:pPr marL="12700" marR="27940" algn="just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Il </a:t>
            </a:r>
            <a:r>
              <a:rPr sz="1800" spc="-5" dirty="0">
                <a:latin typeface="Calibri"/>
                <a:cs typeface="Calibri"/>
              </a:rPr>
              <a:t>costo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pratica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H&amp;D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 err="1">
                <a:latin typeface="Calibri"/>
                <a:cs typeface="Calibri"/>
              </a:rPr>
              <a:t>prevede</a:t>
            </a:r>
            <a:r>
              <a:rPr lang="it-IT" sz="1800" spc="-5" dirty="0">
                <a:latin typeface="Calibri"/>
                <a:cs typeface="Calibri"/>
              </a:rPr>
              <a:t>, a carico del professionista, 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un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fisso di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 err="1">
                <a:latin typeface="Calibri"/>
                <a:cs typeface="Calibri"/>
              </a:rPr>
              <a:t>gestione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lang="it-IT" spc="-5" dirty="0">
                <a:latin typeface="Calibri"/>
                <a:cs typeface="Calibri"/>
              </a:rPr>
              <a:t>pari al  3,5% d</a:t>
            </a:r>
            <a:r>
              <a:rPr lang="it-IT" sz="1800" dirty="0">
                <a:latin typeface="Calibri"/>
                <a:cs typeface="Calibri"/>
              </a:rPr>
              <a:t>el valore del credito (+ 1% solo nel caso di necessità di </a:t>
            </a:r>
            <a:r>
              <a:rPr sz="1800" spc="-5" dirty="0">
                <a:latin typeface="Calibri"/>
                <a:cs typeface="Calibri"/>
              </a:rPr>
              <a:t>second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opinion). </a:t>
            </a:r>
            <a:endParaRPr lang="it-IT" sz="1800" spc="-5" dirty="0">
              <a:latin typeface="Calibri"/>
              <a:cs typeface="Calibri"/>
            </a:endParaRPr>
          </a:p>
          <a:p>
            <a:pPr marL="12700" marR="27940" algn="just">
              <a:lnSpc>
                <a:spcPct val="100000"/>
              </a:lnSpc>
            </a:pPr>
            <a:r>
              <a:rPr lang="it-IT" sz="1800" spc="-5" dirty="0">
                <a:latin typeface="Calibri"/>
                <a:cs typeface="Calibri"/>
              </a:rPr>
              <a:t>E’ inoltre dovuto, </a:t>
            </a:r>
            <a:r>
              <a:rPr lang="it-IT" sz="1800" b="1" spc="-5" dirty="0">
                <a:latin typeface="Calibri"/>
                <a:cs typeface="Calibri"/>
              </a:rPr>
              <a:t>solo </a:t>
            </a:r>
            <a:r>
              <a:rPr lang="it-IT" b="1" spc="-5" dirty="0">
                <a:cs typeface="Calibri"/>
              </a:rPr>
              <a:t>se accettato dal professionista</a:t>
            </a:r>
            <a:r>
              <a:rPr lang="it-IT" spc="-5" dirty="0">
                <a:cs typeface="Calibri"/>
              </a:rPr>
              <a:t>, </a:t>
            </a:r>
            <a:r>
              <a:rPr lang="it-IT" spc="-5">
                <a:latin typeface="Calibri"/>
                <a:cs typeface="Calibri"/>
              </a:rPr>
              <a:t>quanto richiesto </a:t>
            </a:r>
            <a:r>
              <a:rPr lang="it-IT" spc="-5" dirty="0">
                <a:latin typeface="Calibri"/>
                <a:cs typeface="Calibri"/>
              </a:rPr>
              <a:t>dalla banca acquirente del credito  per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5" dirty="0" err="1">
                <a:latin typeface="Calibri"/>
                <a:cs typeface="Calibri"/>
              </a:rPr>
              <a:t>gli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 err="1">
                <a:latin typeface="Calibri"/>
                <a:cs typeface="Calibri"/>
              </a:rPr>
              <a:t>oneri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lang="it-IT" sz="1800" spc="15" dirty="0">
                <a:latin typeface="Calibri"/>
                <a:cs typeface="Calibri"/>
              </a:rPr>
              <a:t>finanziari </a:t>
            </a:r>
            <a:r>
              <a:rPr sz="1800" spc="-5" dirty="0">
                <a:latin typeface="Calibri"/>
                <a:cs typeface="Calibri"/>
              </a:rPr>
              <a:t>di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 err="1">
                <a:latin typeface="Calibri"/>
                <a:cs typeface="Calibri"/>
              </a:rPr>
              <a:t>attualizzazione</a:t>
            </a:r>
            <a:r>
              <a:rPr lang="it-IT" sz="1800" spc="-5" dirty="0">
                <a:latin typeface="Calibri"/>
                <a:cs typeface="Calibri"/>
              </a:rPr>
              <a:t>, secondo </a:t>
            </a:r>
            <a:r>
              <a:rPr sz="1800" spc="-5" dirty="0" err="1">
                <a:latin typeface="Calibri"/>
                <a:cs typeface="Calibri"/>
              </a:rPr>
              <a:t>accordi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lang="it-IT" sz="1800" spc="-5" dirty="0">
                <a:latin typeface="Calibri"/>
                <a:cs typeface="Calibri"/>
              </a:rPr>
              <a:t>con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il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Fondo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H&amp;D</a:t>
            </a:r>
            <a:r>
              <a:rPr lang="it-IT" sz="1800" spc="-5" dirty="0">
                <a:latin typeface="Calibri"/>
                <a:cs typeface="Calibri"/>
              </a:rPr>
              <a:t>, che </a:t>
            </a:r>
            <a:r>
              <a:rPr lang="it-IT" spc="-5" dirty="0">
                <a:latin typeface="Calibri"/>
                <a:cs typeface="Calibri"/>
              </a:rPr>
              <a:t>.</a:t>
            </a:r>
            <a:endParaRPr sz="1800" dirty="0">
              <a:latin typeface="Calibri"/>
              <a:cs typeface="Calibri"/>
            </a:endParaRPr>
          </a:p>
          <a:p>
            <a:pPr marL="12700" marR="585470" algn="just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In caso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di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recesso anticipato,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prima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della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scadenza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del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vincolo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di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esclusiva,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lang="it-IT" sz="1800" spc="5" dirty="0">
                <a:latin typeface="Calibri"/>
                <a:cs typeface="Calibri"/>
              </a:rPr>
              <a:t>oppure di rinuncia al credito ottenuto, </a:t>
            </a:r>
            <a:r>
              <a:rPr sz="1800" spc="-5" dirty="0" err="1">
                <a:latin typeface="Calibri"/>
                <a:cs typeface="Calibri"/>
              </a:rPr>
              <a:t>sarà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5" dirty="0" err="1">
                <a:latin typeface="Calibri"/>
                <a:cs typeface="Calibri"/>
              </a:rPr>
              <a:t>dovut</a:t>
            </a:r>
            <a:r>
              <a:rPr lang="it-IT" sz="1800" spc="-5" dirty="0">
                <a:latin typeface="Calibri"/>
                <a:cs typeface="Calibri"/>
              </a:rPr>
              <a:t>o esclusivamente il costo pratica.</a:t>
            </a:r>
            <a:r>
              <a:rPr sz="1800" dirty="0">
                <a:latin typeface="Calibri"/>
                <a:cs typeface="Calibri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915</Words>
  <Application>Microsoft Macintosh PowerPoint</Application>
  <PresentationFormat>Widescreen</PresentationFormat>
  <Paragraphs>99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Calibri</vt:lpstr>
      <vt:lpstr>Lucida Sans Unicode</vt:lpstr>
      <vt:lpstr>Tahoma</vt:lpstr>
      <vt:lpstr>Verdana</vt:lpstr>
      <vt:lpstr>Office Theme</vt:lpstr>
      <vt:lpstr>Harley&amp;Dikkinson</vt:lpstr>
      <vt:lpstr>IL CONTESTO</vt:lpstr>
      <vt:lpstr>SERVIZI PIATTAFORMA H&amp;D SMART PLATFORM 1/2</vt:lpstr>
      <vt:lpstr>SERVIZI PIATTAFORMA H&amp;D SMART PLATFORM 2/2</vt:lpstr>
      <vt:lpstr>I VANTAGGI</vt:lpstr>
      <vt:lpstr>ACCESSO AL SERVIZIO H&amp;D</vt:lpstr>
      <vt:lpstr>TERMINI E CONDIZIONI DEL SERVIZIO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Harley&amp;Dikkinson a servizio della filiera</dc:title>
  <dc:creator>Virginia Toffanello</dc:creator>
  <cp:lastModifiedBy>Microsoft Office User</cp:lastModifiedBy>
  <cp:revision>6</cp:revision>
  <dcterms:created xsi:type="dcterms:W3CDTF">2023-06-08T08:03:18Z</dcterms:created>
  <dcterms:modified xsi:type="dcterms:W3CDTF">2023-07-14T10:05:26Z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2023-06-05T00:00:00Z</vt:filetime>
  </property>
  <property fmtid="{D5CDD505-2E9C-101B-9397-08002B2CF9AE}" pid="3" name="Creator">
    <vt:lpwstr>Microsoft® PowerPoint® per Microsoft 365</vt:lpwstr>
  </property>
  <property fmtid="{D5CDD505-2E9C-101B-9397-08002B2CF9AE}" pid="4" name="LastSaved">
    <vt:filetime>2023-06-08T00:00:00Z</vt:filetime>
  </property>
</Properties>
</file>